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70" r:id="rId4"/>
    <p:sldId id="271" r:id="rId5"/>
    <p:sldId id="272" r:id="rId6"/>
    <p:sldId id="273" r:id="rId7"/>
    <p:sldId id="274" r:id="rId8"/>
    <p:sldId id="275" r:id="rId9"/>
    <p:sldId id="276" r:id="rId10"/>
    <p:sldId id="277" r:id="rId11"/>
    <p:sldId id="278" r:id="rId12"/>
    <p:sldId id="258" r:id="rId13"/>
    <p:sldId id="260" r:id="rId14"/>
    <p:sldId id="279" r:id="rId15"/>
    <p:sldId id="280" r:id="rId16"/>
    <p:sldId id="281" r:id="rId17"/>
    <p:sldId id="282" r:id="rId18"/>
    <p:sldId id="261" r:id="rId19"/>
    <p:sldId id="262" r:id="rId20"/>
    <p:sldId id="263" r:id="rId21"/>
    <p:sldId id="265" r:id="rId22"/>
    <p:sldId id="264" r:id="rId23"/>
    <p:sldId id="283" r:id="rId24"/>
    <p:sldId id="284" r:id="rId25"/>
    <p:sldId id="285" r:id="rId26"/>
    <p:sldId id="268" r:id="rId27"/>
    <p:sldId id="286" r:id="rId28"/>
    <p:sldId id="269" r:id="rId29"/>
    <p:sldId id="267"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522"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B6FC917-0309-443B-90DE-DA225072B0DE}" type="datetimeFigureOut">
              <a:rPr lang="en-GB" smtClean="0"/>
              <a:t>20/01/2017</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D7A7E63-4C9C-4E4F-A20D-86788D3D8A26}"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FC917-0309-443B-90DE-DA225072B0D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6FC917-0309-443B-90DE-DA225072B0D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6FC917-0309-443B-90DE-DA225072B0D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6FC917-0309-443B-90DE-DA225072B0DE}" type="datetimeFigureOut">
              <a:rPr lang="en-GB" smtClean="0"/>
              <a:t>20/01/2017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B6FC917-0309-443B-90DE-DA225072B0DE}" type="datetimeFigureOut">
              <a:rPr lang="en-GB" smtClean="0"/>
              <a:t>20/01/2017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7A7E63-4C9C-4E4F-A20D-86788D3D8A26}"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6FC917-0309-443B-90DE-DA225072B0DE}" type="datetimeFigureOut">
              <a:rPr lang="en-GB" smtClean="0"/>
              <a:t>20/01/2017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6FC917-0309-443B-90DE-DA225072B0DE}" type="datetimeFigureOut">
              <a:rPr lang="en-GB" smtClean="0"/>
              <a:t>20/01/2017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FC917-0309-443B-90DE-DA225072B0DE}" type="datetimeFigureOut">
              <a:rPr lang="en-GB" smtClean="0"/>
              <a:t>20/01/2017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6FC917-0309-443B-90DE-DA225072B0DE}" type="datetimeFigureOut">
              <a:rPr lang="en-GB" smtClean="0"/>
              <a:t>20/01/2017</a:t>
            </a:fld>
            <a:endParaRPr lang="en-GB"/>
          </a:p>
        </p:txBody>
      </p:sp>
      <p:sp>
        <p:nvSpPr>
          <p:cNvPr id="7" name="Slide Number Placeholder 6"/>
          <p:cNvSpPr>
            <a:spLocks noGrp="1"/>
          </p:cNvSpPr>
          <p:nvPr>
            <p:ph type="sldNum" sz="quarter" idx="12"/>
          </p:nvPr>
        </p:nvSpPr>
        <p:spPr/>
        <p:txBody>
          <a:bodyPr/>
          <a:lstStyle/>
          <a:p>
            <a:fld id="{BD7A7E63-4C9C-4E4F-A20D-86788D3D8A26}"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FC917-0309-443B-90DE-DA225072B0DE}" type="datetimeFigureOut">
              <a:rPr lang="en-GB" smtClean="0"/>
              <a:t>20/01/2017</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BD7A7E63-4C9C-4E4F-A20D-86788D3D8A2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B6FC917-0309-443B-90DE-DA225072B0DE}" type="datetimeFigureOut">
              <a:rPr lang="en-GB" smtClean="0"/>
              <a:t>20/01/2017</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D7A7E63-4C9C-4E4F-A20D-86788D3D8A2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ved=0ahUKEwidlq2s4JXLAhXKtBQKHQPrDQ8QjRwIBw&amp;url=http://tonitaitfoodequity.weebly.com/food-production-practices.html&amp;psig=AFQjCNEEFrOUKEVQSD2S_OiZRD1PzK06hw&amp;ust=1456587202117709"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4" name="Title 1"/>
          <p:cNvSpPr txBox="1">
            <a:spLocks/>
          </p:cNvSpPr>
          <p:nvPr/>
        </p:nvSpPr>
        <p:spPr>
          <a:xfrm>
            <a:off x="144082" y="1057463"/>
            <a:ext cx="8793856" cy="1157703"/>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smtClean="0"/>
              <a:t>Topic 5.2: Terrestrial food production systems and food choices</a:t>
            </a:r>
            <a:endParaRPr lang="en-GB" dirty="0"/>
          </a:p>
        </p:txBody>
      </p:sp>
      <p:sp>
        <p:nvSpPr>
          <p:cNvPr id="5" name="TextBox 4"/>
          <p:cNvSpPr txBox="1"/>
          <p:nvPr/>
        </p:nvSpPr>
        <p:spPr>
          <a:xfrm>
            <a:off x="323862" y="2339930"/>
            <a:ext cx="8112684" cy="1200329"/>
          </a:xfrm>
          <a:prstGeom prst="rect">
            <a:avLst/>
          </a:prstGeom>
          <a:solidFill>
            <a:schemeClr val="bg1">
              <a:lumMod val="85000"/>
            </a:schemeClr>
          </a:solidFill>
        </p:spPr>
        <p:txBody>
          <a:bodyPr wrap="square" rtlCol="0">
            <a:spAutoFit/>
          </a:bodyPr>
          <a:lstStyle/>
          <a:p>
            <a:r>
              <a:rPr lang="en-GB" sz="2400" b="1" dirty="0" smtClean="0"/>
              <a:t>Starter:</a:t>
            </a:r>
          </a:p>
          <a:p>
            <a:r>
              <a:rPr lang="en-GB" sz="2400" dirty="0" smtClean="0"/>
              <a:t>What are the differences between subsistence farming and commercial farming?</a:t>
            </a:r>
          </a:p>
        </p:txBody>
      </p:sp>
      <p:pic>
        <p:nvPicPr>
          <p:cNvPr id="6" name="Picture 2" descr="http://tonitaitfoodequity.weebly.com/uploads/1/8/1/5/18153393/5510216_or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82" y="3895393"/>
            <a:ext cx="4236122" cy="2828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967" y="3895393"/>
            <a:ext cx="4394971" cy="2863010"/>
          </a:xfrm>
          <a:prstGeom prst="rect">
            <a:avLst/>
          </a:prstGeom>
        </p:spPr>
      </p:pic>
    </p:spTree>
    <p:extLst>
      <p:ext uri="{BB962C8B-B14F-4D97-AF65-F5344CB8AC3E}">
        <p14:creationId xmlns:p14="http://schemas.microsoft.com/office/powerpoint/2010/main" val="1818905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Inequalities</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Increased meat/dairy consumption and biofuel use pushes prices up as land isn’t used for food crops.</a:t>
            </a:r>
          </a:p>
          <a:p>
            <a:r>
              <a:rPr lang="en-US" dirty="0" smtClean="0"/>
              <a:t>Climate change with higher temps in tropical and subtropical areas can lead to crop loss.</a:t>
            </a:r>
          </a:p>
          <a:p>
            <a:endParaRPr lang="en-US" dirty="0"/>
          </a:p>
        </p:txBody>
      </p:sp>
      <p:sp>
        <p:nvSpPr>
          <p:cNvPr id="7" name="Content Placeholder 6"/>
          <p:cNvSpPr>
            <a:spLocks noGrp="1"/>
          </p:cNvSpPr>
          <p:nvPr>
            <p:ph sz="quarter" idx="14"/>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84" y="2393003"/>
            <a:ext cx="3883937" cy="291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062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Inequalities</a:t>
            </a:r>
            <a:endParaRPr lang="en-US" dirty="0"/>
          </a:p>
        </p:txBody>
      </p:sp>
      <p:sp>
        <p:nvSpPr>
          <p:cNvPr id="3" name="Content Placeholder 2"/>
          <p:cNvSpPr>
            <a:spLocks noGrp="1"/>
          </p:cNvSpPr>
          <p:nvPr>
            <p:ph sz="quarter" idx="13"/>
          </p:nvPr>
        </p:nvSpPr>
        <p:spPr/>
        <p:txBody>
          <a:bodyPr/>
          <a:lstStyle/>
          <a:p>
            <a:r>
              <a:rPr lang="en-US" dirty="0" smtClean="0"/>
              <a:t>MEDC farms are very </a:t>
            </a:r>
            <a:r>
              <a:rPr lang="en-US" dirty="0" err="1" smtClean="0"/>
              <a:t>technocentric</a:t>
            </a:r>
            <a:r>
              <a:rPr lang="en-US" dirty="0" smtClean="0"/>
              <a:t>, whereas LEDC farms are very labor intensive (usually from within the family.)</a:t>
            </a:r>
          </a:p>
          <a:p>
            <a:endParaRPr lang="en-US" dirty="0"/>
          </a:p>
        </p:txBody>
      </p:sp>
      <p:sp>
        <p:nvSpPr>
          <p:cNvPr id="7" name="Content Placeholder 6"/>
          <p:cNvSpPr>
            <a:spLocks noGrp="1"/>
          </p:cNvSpPr>
          <p:nvPr>
            <p:ph sz="quarter" idx="14"/>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723" y="2888507"/>
            <a:ext cx="4111557" cy="276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248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Using the table to answer the following question</a:t>
            </a:r>
            <a:endParaRPr lang="en-GB" dirty="0"/>
          </a:p>
        </p:txBody>
      </p:sp>
      <p:sp>
        <p:nvSpPr>
          <p:cNvPr id="5" name="Content Placeholder 4"/>
          <p:cNvSpPr>
            <a:spLocks noGrp="1"/>
          </p:cNvSpPr>
          <p:nvPr>
            <p:ph idx="1"/>
          </p:nvPr>
        </p:nvSpPr>
        <p:spPr/>
        <p:txBody>
          <a:bodyPr/>
          <a:lstStyle/>
          <a:p>
            <a:r>
              <a:rPr lang="en-US" dirty="0"/>
              <a:t>Explain why subsistence farming could be considered more sustainable than commercial farming? (6)</a:t>
            </a:r>
          </a:p>
          <a:p>
            <a:endParaRPr lang="en-US" dirty="0"/>
          </a:p>
        </p:txBody>
      </p:sp>
    </p:spTree>
    <p:extLst>
      <p:ext uri="{BB962C8B-B14F-4D97-AF65-F5344CB8AC3E}">
        <p14:creationId xmlns:p14="http://schemas.microsoft.com/office/powerpoint/2010/main" val="2220214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348738632"/>
              </p:ext>
            </p:extLst>
          </p:nvPr>
        </p:nvGraphicFramePr>
        <p:xfrm>
          <a:off x="266439" y="990715"/>
          <a:ext cx="8619984" cy="5603273"/>
        </p:xfrm>
        <a:graphic>
          <a:graphicData uri="http://schemas.openxmlformats.org/drawingml/2006/table">
            <a:tbl>
              <a:tblPr firstRow="1" bandRow="1">
                <a:tableStyleId>{5C22544A-7EE6-4342-B048-85BDC9FD1C3A}</a:tableStyleId>
              </a:tblPr>
              <a:tblGrid>
                <a:gridCol w="2872779"/>
                <a:gridCol w="2871957"/>
                <a:gridCol w="2875248"/>
              </a:tblGrid>
              <a:tr h="380818">
                <a:tc>
                  <a:txBody>
                    <a:bodyPr/>
                    <a:lstStyle/>
                    <a:p>
                      <a:endParaRPr lang="en-GB" sz="1100" dirty="0">
                        <a:effectLst/>
                        <a:latin typeface="Calibri" panose="020F0502020204030204" pitchFamily="34" charset="0"/>
                      </a:endParaRPr>
                    </a:p>
                  </a:txBody>
                  <a:tcPr marL="68580" marR="68580" marT="0" marB="0"/>
                </a:tc>
                <a:tc gridSpan="2">
                  <a:txBody>
                    <a:bodyPr/>
                    <a:lstStyle/>
                    <a:p>
                      <a:pPr>
                        <a:lnSpc>
                          <a:spcPct val="107000"/>
                        </a:lnSpc>
                        <a:spcAft>
                          <a:spcPts val="800"/>
                        </a:spcAft>
                      </a:pPr>
                      <a:r>
                        <a:rPr lang="en-GB" sz="1800">
                          <a:effectLst/>
                        </a:rPr>
                        <a:t>Which is more sustainable?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r h="779308">
                <a:tc>
                  <a:txBody>
                    <a:bodyPr/>
                    <a:lstStyle/>
                    <a:p>
                      <a:pPr>
                        <a:lnSpc>
                          <a:spcPct val="107000"/>
                        </a:lnSpc>
                        <a:spcAft>
                          <a:spcPts val="800"/>
                        </a:spcAft>
                      </a:pPr>
                      <a:r>
                        <a:rPr lang="en-GB" sz="1800" b="0" dirty="0">
                          <a:effectLst/>
                        </a:rPr>
                        <a:t>Factor</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Commercial farming: most in MEDCs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rPr>
                        <a:t>Subsistence farming: mostly in LEDCs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5040">
                <a:tc>
                  <a:txBody>
                    <a:bodyPr/>
                    <a:lstStyle/>
                    <a:p>
                      <a:pPr>
                        <a:lnSpc>
                          <a:spcPct val="107000"/>
                        </a:lnSpc>
                        <a:spcAft>
                          <a:spcPts val="800"/>
                        </a:spcAft>
                      </a:pPr>
                      <a:r>
                        <a:rPr lang="en-GB" sz="1600" b="1" dirty="0">
                          <a:effectLst/>
                        </a:rPr>
                        <a:t>Agribusiness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Scale of farming</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dirty="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Industrialisation</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Mechanisation</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Fossil fuel use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692747">
                <a:tc>
                  <a:txBody>
                    <a:bodyPr/>
                    <a:lstStyle/>
                    <a:p>
                      <a:pPr>
                        <a:lnSpc>
                          <a:spcPct val="107000"/>
                        </a:lnSpc>
                        <a:spcAft>
                          <a:spcPts val="800"/>
                        </a:spcAft>
                      </a:pPr>
                      <a:r>
                        <a:rPr lang="en-GB" sz="1600" b="1">
                          <a:effectLst/>
                        </a:rPr>
                        <a:t>Seed/crop/livestock choices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Water use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Fertilisers, pest control</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Antibiotics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a:effectLst/>
                        </a:rPr>
                        <a:t>Legislation</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r>
              <a:tr h="375040">
                <a:tc>
                  <a:txBody>
                    <a:bodyPr/>
                    <a:lstStyle/>
                    <a:p>
                      <a:pPr>
                        <a:lnSpc>
                          <a:spcPct val="107000"/>
                        </a:lnSpc>
                        <a:spcAft>
                          <a:spcPts val="800"/>
                        </a:spcAft>
                      </a:pPr>
                      <a:r>
                        <a:rPr lang="en-GB" sz="1600" b="1" dirty="0">
                          <a:effectLst/>
                        </a:rPr>
                        <a:t>Pollinators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endParaRPr>
                    </a:p>
                  </a:txBody>
                  <a:tcPr marL="68580" marR="68580" marT="0" marB="0"/>
                </a:tc>
                <a:tc>
                  <a:txBody>
                    <a:bodyPr/>
                    <a:lstStyle/>
                    <a:p>
                      <a:endParaRPr lang="en-GB" sz="1100" dirty="0">
                        <a:effectLst/>
                        <a:latin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12530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Systems</a:t>
            </a:r>
            <a:endParaRPr lang="en-US" dirty="0"/>
          </a:p>
        </p:txBody>
      </p:sp>
      <p:sp>
        <p:nvSpPr>
          <p:cNvPr id="3" name="Content Placeholder 2"/>
          <p:cNvSpPr>
            <a:spLocks noGrp="1"/>
          </p:cNvSpPr>
          <p:nvPr>
            <p:ph idx="1"/>
          </p:nvPr>
        </p:nvSpPr>
        <p:spPr/>
        <p:txBody>
          <a:bodyPr/>
          <a:lstStyle/>
          <a:p>
            <a:r>
              <a:rPr lang="en-US" dirty="0" smtClean="0"/>
              <a:t>Subsistence Farming</a:t>
            </a:r>
          </a:p>
          <a:p>
            <a:pPr lvl="1"/>
            <a:r>
              <a:rPr lang="en-US" dirty="0" smtClean="0"/>
              <a:t>Production food for family</a:t>
            </a:r>
          </a:p>
          <a:p>
            <a:pPr lvl="1"/>
            <a:r>
              <a:rPr lang="en-US" dirty="0" smtClean="0"/>
              <a:t>No surplus</a:t>
            </a:r>
          </a:p>
          <a:p>
            <a:pPr lvl="1"/>
            <a:r>
              <a:rPr lang="en-US" dirty="0" smtClean="0"/>
              <a:t>Human and animal labor</a:t>
            </a:r>
          </a:p>
          <a:p>
            <a:pPr lvl="1"/>
            <a:r>
              <a:rPr lang="en-US" dirty="0" smtClean="0"/>
              <a:t>Mixed crops</a:t>
            </a:r>
          </a:p>
          <a:p>
            <a:pPr lvl="1"/>
            <a:r>
              <a:rPr lang="en-US" dirty="0" smtClean="0"/>
              <a:t>Low inputs of energy</a:t>
            </a:r>
          </a:p>
          <a:p>
            <a:pPr lvl="1"/>
            <a:r>
              <a:rPr lang="en-US" dirty="0" smtClean="0"/>
              <a:t>Cash cropping</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57" y="3433762"/>
            <a:ext cx="19335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242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Systems</a:t>
            </a:r>
            <a:endParaRPr lang="en-US" dirty="0"/>
          </a:p>
        </p:txBody>
      </p:sp>
      <p:sp>
        <p:nvSpPr>
          <p:cNvPr id="3" name="Content Placeholder 2"/>
          <p:cNvSpPr>
            <a:spLocks noGrp="1"/>
          </p:cNvSpPr>
          <p:nvPr>
            <p:ph idx="1"/>
          </p:nvPr>
        </p:nvSpPr>
        <p:spPr/>
        <p:txBody>
          <a:bodyPr/>
          <a:lstStyle/>
          <a:p>
            <a:r>
              <a:rPr lang="en-US" dirty="0" smtClean="0"/>
              <a:t>Commercial Farming</a:t>
            </a:r>
          </a:p>
          <a:p>
            <a:pPr lvl="1"/>
            <a:r>
              <a:rPr lang="en-US" dirty="0" smtClean="0"/>
              <a:t>Production for profit</a:t>
            </a:r>
          </a:p>
          <a:p>
            <a:pPr lvl="1"/>
            <a:r>
              <a:rPr lang="en-US" dirty="0" smtClean="0"/>
              <a:t>Maximizing yield</a:t>
            </a:r>
          </a:p>
          <a:p>
            <a:pPr lvl="1"/>
            <a:r>
              <a:rPr lang="en-US" dirty="0" smtClean="0"/>
              <a:t>High level of technology</a:t>
            </a:r>
          </a:p>
          <a:p>
            <a:pPr lvl="1"/>
            <a:r>
              <a:rPr lang="en-US" dirty="0" smtClean="0"/>
              <a:t>Monocultures</a:t>
            </a:r>
          </a:p>
          <a:p>
            <a:pPr lvl="1"/>
            <a:r>
              <a:rPr lang="en-US" dirty="0" smtClean="0"/>
              <a:t>High inputs of energy</a:t>
            </a:r>
          </a:p>
          <a:p>
            <a:pPr lvl="1"/>
            <a:r>
              <a:rPr lang="en-US" dirty="0" smtClean="0"/>
              <a:t>Extensive- more land with lower planting</a:t>
            </a:r>
          </a:p>
          <a:p>
            <a:pPr lvl="1"/>
            <a:r>
              <a:rPr lang="en-US" dirty="0" smtClean="0"/>
              <a:t>Intensive – use land more intensively</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9827" y="286433"/>
            <a:ext cx="3860360" cy="216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963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Systems</a:t>
            </a:r>
            <a:endParaRPr lang="en-US" dirty="0"/>
          </a:p>
        </p:txBody>
      </p:sp>
      <p:sp>
        <p:nvSpPr>
          <p:cNvPr id="3" name="Content Placeholder 2"/>
          <p:cNvSpPr>
            <a:spLocks noGrp="1"/>
          </p:cNvSpPr>
          <p:nvPr>
            <p:ph idx="1"/>
          </p:nvPr>
        </p:nvSpPr>
        <p:spPr/>
        <p:txBody>
          <a:bodyPr>
            <a:noAutofit/>
          </a:bodyPr>
          <a:lstStyle/>
          <a:p>
            <a:r>
              <a:rPr lang="en-US" dirty="0"/>
              <a:t>Pastoral </a:t>
            </a:r>
            <a:r>
              <a:rPr lang="en-US" dirty="0" smtClean="0"/>
              <a:t>Farming</a:t>
            </a:r>
            <a:endParaRPr lang="en-US" dirty="0"/>
          </a:p>
          <a:p>
            <a:pPr lvl="1"/>
            <a:r>
              <a:rPr lang="en-US" dirty="0"/>
              <a:t>Raising animals on grass and land not </a:t>
            </a:r>
            <a:r>
              <a:rPr lang="en-US" dirty="0" smtClean="0"/>
              <a:t>suitable </a:t>
            </a:r>
            <a:r>
              <a:rPr lang="en-US" dirty="0"/>
              <a:t>for crops suitable for crops </a:t>
            </a:r>
            <a:endParaRPr lang="en-US" dirty="0" smtClean="0"/>
          </a:p>
          <a:p>
            <a:r>
              <a:rPr lang="en-US" dirty="0" smtClean="0"/>
              <a:t>Arable </a:t>
            </a:r>
            <a:r>
              <a:rPr lang="en-US" dirty="0"/>
              <a:t>Farming </a:t>
            </a:r>
            <a:endParaRPr lang="en-US" dirty="0" smtClean="0"/>
          </a:p>
          <a:p>
            <a:pPr lvl="1"/>
            <a:r>
              <a:rPr lang="en-US" dirty="0" smtClean="0"/>
              <a:t>Growing </a:t>
            </a:r>
            <a:r>
              <a:rPr lang="en-US" dirty="0"/>
              <a:t>crops on good soil to eat directly </a:t>
            </a:r>
            <a:r>
              <a:rPr lang="en-US" dirty="0" smtClean="0"/>
              <a:t>or </a:t>
            </a:r>
            <a:r>
              <a:rPr lang="en-US" dirty="0"/>
              <a:t>feed </a:t>
            </a:r>
            <a:r>
              <a:rPr lang="en-US" dirty="0" smtClean="0"/>
              <a:t>to animals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523" y="5123589"/>
            <a:ext cx="2470826" cy="185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010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Farming Systems</a:t>
            </a:r>
            <a:endParaRPr lang="en-US" dirty="0"/>
          </a:p>
        </p:txBody>
      </p:sp>
      <p:sp>
        <p:nvSpPr>
          <p:cNvPr id="3" name="Content Placeholder 2"/>
          <p:cNvSpPr>
            <a:spLocks noGrp="1"/>
          </p:cNvSpPr>
          <p:nvPr>
            <p:ph idx="1"/>
          </p:nvPr>
        </p:nvSpPr>
        <p:spPr/>
        <p:txBody>
          <a:bodyPr>
            <a:noAutofit/>
          </a:bodyPr>
          <a:lstStyle/>
          <a:p>
            <a:r>
              <a:rPr lang="en-US" dirty="0" smtClean="0"/>
              <a:t>Mixed </a:t>
            </a:r>
            <a:r>
              <a:rPr lang="en-US" dirty="0"/>
              <a:t>Farming </a:t>
            </a:r>
          </a:p>
          <a:p>
            <a:pPr lvl="1"/>
            <a:r>
              <a:rPr lang="en-US" dirty="0"/>
              <a:t>Crops and animals </a:t>
            </a:r>
          </a:p>
          <a:p>
            <a:pPr lvl="1"/>
            <a:r>
              <a:rPr lang="en-US" dirty="0"/>
              <a:t>Animal waste used to fertilize crops </a:t>
            </a:r>
            <a:endParaRPr lang="en-US" dirty="0" smtClean="0"/>
          </a:p>
          <a:p>
            <a:pPr lvl="1"/>
            <a:r>
              <a:rPr lang="en-US" dirty="0" smtClean="0"/>
              <a:t>Crops </a:t>
            </a:r>
            <a:r>
              <a:rPr lang="en-US" dirty="0"/>
              <a:t>used to feed </a:t>
            </a:r>
            <a:r>
              <a:rPr lang="en-US" dirty="0" smtClean="0"/>
              <a:t>animal</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302" y="3964022"/>
            <a:ext cx="3385226" cy="25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266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waste</a:t>
            </a:r>
            <a:endParaRPr lang="en-GB" dirty="0"/>
          </a:p>
        </p:txBody>
      </p:sp>
      <p:sp>
        <p:nvSpPr>
          <p:cNvPr id="3" name="Content Placeholder 2"/>
          <p:cNvSpPr>
            <a:spLocks noGrp="1"/>
          </p:cNvSpPr>
          <p:nvPr>
            <p:ph idx="1"/>
          </p:nvPr>
        </p:nvSpPr>
        <p:spPr>
          <a:xfrm>
            <a:off x="473075" y="1332331"/>
            <a:ext cx="7886700" cy="4351338"/>
          </a:xfrm>
        </p:spPr>
        <p:txBody>
          <a:bodyPr/>
          <a:lstStyle/>
          <a:p>
            <a:endParaRPr lang="en-GB" dirty="0" smtClean="0"/>
          </a:p>
          <a:p>
            <a:endParaRPr lang="en-GB" dirty="0"/>
          </a:p>
          <a:p>
            <a:endParaRPr lang="en-GB" dirty="0"/>
          </a:p>
        </p:txBody>
      </p:sp>
      <p:pic>
        <p:nvPicPr>
          <p:cNvPr id="1026" name="Picture 2" descr="http://blogs-images.forbes.com/heatherclancy/files/2014/08/Cleanworld_wasteshotorgan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59" y="2556735"/>
            <a:ext cx="4437731" cy="29548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3075" y="5937117"/>
            <a:ext cx="8358104" cy="646331"/>
          </a:xfrm>
          <a:prstGeom prst="rect">
            <a:avLst/>
          </a:prstGeom>
        </p:spPr>
        <p:txBody>
          <a:bodyPr wrap="square">
            <a:spAutoFit/>
          </a:bodyPr>
          <a:lstStyle/>
          <a:p>
            <a:r>
              <a:rPr lang="en-GB" dirty="0"/>
              <a:t>http://your.asda.com/news-and-blogs/asda-s-phenomenal-wonky-veg-coming-to-a-store-near-you</a:t>
            </a:r>
          </a:p>
        </p:txBody>
      </p:sp>
    </p:spTree>
    <p:extLst>
      <p:ext uri="{BB962C8B-B14F-4D97-AF65-F5344CB8AC3E}">
        <p14:creationId xmlns:p14="http://schemas.microsoft.com/office/powerpoint/2010/main" val="2474160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Food is also wasted in LEDCs but for different reasons.</a:t>
            </a:r>
            <a:endParaRPr lang="en-GB" dirty="0"/>
          </a:p>
        </p:txBody>
      </p:sp>
      <p:sp>
        <p:nvSpPr>
          <p:cNvPr id="3" name="Content Placeholder 2"/>
          <p:cNvSpPr>
            <a:spLocks noGrp="1"/>
          </p:cNvSpPr>
          <p:nvPr>
            <p:ph idx="1"/>
          </p:nvPr>
        </p:nvSpPr>
        <p:spPr/>
        <p:txBody>
          <a:bodyPr/>
          <a:lstStyle/>
          <a:p>
            <a:r>
              <a:rPr lang="en-GB" smtClean="0"/>
              <a:t>Political, economic agendas e.g. Robert Mugabe, Zimbabwe</a:t>
            </a:r>
          </a:p>
          <a:p>
            <a:r>
              <a:rPr lang="en-GB" smtClean="0"/>
              <a:t>Cash crops</a:t>
            </a:r>
            <a:endParaRPr lang="en-GB" dirty="0"/>
          </a:p>
        </p:txBody>
      </p:sp>
      <p:pic>
        <p:nvPicPr>
          <p:cNvPr id="2050" name="Picture 2" descr="http://www.ugandacoffeefederation.org/wp-content/uploads/2014/11/Coffee-plantation-among-contributors-to-Rwanda%E2%80%99s-economic-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833" y="3685213"/>
            <a:ext cx="4233323" cy="281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77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406" y="0"/>
            <a:ext cx="7886700" cy="1325563"/>
          </a:xfrm>
        </p:spPr>
        <p:txBody>
          <a:bodyPr/>
          <a:lstStyle/>
          <a:p>
            <a:r>
              <a:rPr lang="en-GB" dirty="0" smtClean="0"/>
              <a:t>Definitions</a:t>
            </a:r>
            <a:endParaRPr lang="en-GB" dirty="0"/>
          </a:p>
        </p:txBody>
      </p:sp>
      <p:sp>
        <p:nvSpPr>
          <p:cNvPr id="3" name="Content Placeholder 2"/>
          <p:cNvSpPr>
            <a:spLocks noGrp="1"/>
          </p:cNvSpPr>
          <p:nvPr>
            <p:ph idx="1"/>
          </p:nvPr>
        </p:nvSpPr>
        <p:spPr>
          <a:xfrm>
            <a:off x="505839" y="1119500"/>
            <a:ext cx="8190690" cy="5435845"/>
          </a:xfrm>
        </p:spPr>
        <p:txBody>
          <a:bodyPr>
            <a:normAutofit/>
          </a:bodyPr>
          <a:lstStyle/>
          <a:p>
            <a:r>
              <a:rPr lang="en-GB" b="1" dirty="0" smtClean="0"/>
              <a:t>LEDC</a:t>
            </a:r>
            <a:r>
              <a:rPr lang="en-GB" dirty="0" smtClean="0"/>
              <a:t> – Less economically developed country</a:t>
            </a:r>
          </a:p>
          <a:p>
            <a:endParaRPr lang="en-GB" dirty="0" smtClean="0"/>
          </a:p>
          <a:p>
            <a:r>
              <a:rPr lang="en-GB" b="1" dirty="0" smtClean="0"/>
              <a:t>MEDC</a:t>
            </a:r>
            <a:r>
              <a:rPr lang="en-GB" dirty="0" smtClean="0"/>
              <a:t> – More economically developed country</a:t>
            </a:r>
          </a:p>
          <a:p>
            <a:endParaRPr lang="en-GB" dirty="0" smtClean="0"/>
          </a:p>
          <a:p>
            <a:r>
              <a:rPr lang="en-GB" b="1" dirty="0" smtClean="0"/>
              <a:t>Agribusiness</a:t>
            </a:r>
            <a:r>
              <a:rPr lang="en-GB" dirty="0" smtClean="0"/>
              <a:t> – All business associated with agriculture</a:t>
            </a:r>
          </a:p>
          <a:p>
            <a:endParaRPr lang="en-GB" dirty="0" smtClean="0"/>
          </a:p>
          <a:p>
            <a:r>
              <a:rPr lang="en-GB" b="1" dirty="0" smtClean="0"/>
              <a:t>Commercial agriculture</a:t>
            </a:r>
            <a:r>
              <a:rPr lang="en-GB" dirty="0" smtClean="0"/>
              <a:t> – large scale production of crops and livestock for sale</a:t>
            </a:r>
          </a:p>
          <a:p>
            <a:endParaRPr lang="en-GB" dirty="0" smtClean="0"/>
          </a:p>
          <a:p>
            <a:r>
              <a:rPr lang="en-GB" b="1" dirty="0" smtClean="0"/>
              <a:t>Subsistence agriculture</a:t>
            </a:r>
            <a:r>
              <a:rPr lang="en-GB" dirty="0" smtClean="0"/>
              <a:t> – farming for self-sufficiency to grow enough for a family</a:t>
            </a:r>
            <a:endParaRPr lang="en-GB" dirty="0"/>
          </a:p>
        </p:txBody>
      </p:sp>
    </p:spTree>
    <p:extLst>
      <p:ext uri="{BB962C8B-B14F-4D97-AF65-F5344CB8AC3E}">
        <p14:creationId xmlns:p14="http://schemas.microsoft.com/office/powerpoint/2010/main" val="3361845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media.treehugger.com/assets/images/2011/10/food-ener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43" y="286545"/>
            <a:ext cx="8350752" cy="638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75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www.bbc.co.uk/staticarchive/60d786785e7d8e97a44928e30819eaba0936f66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6073"/>
            <a:ext cx="9348293" cy="613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0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Some cultures prefer to harvest food from higher trophic levels</a:t>
            </a:r>
            <a:endParaRPr lang="en-GB" dirty="0"/>
          </a:p>
        </p:txBody>
      </p:sp>
      <p:sp>
        <p:nvSpPr>
          <p:cNvPr id="3" name="Content Placeholder 2"/>
          <p:cNvSpPr>
            <a:spLocks noGrp="1"/>
          </p:cNvSpPr>
          <p:nvPr>
            <p:ph idx="1"/>
          </p:nvPr>
        </p:nvSpPr>
        <p:spPr/>
        <p:txBody>
          <a:bodyPr/>
          <a:lstStyle/>
          <a:p>
            <a:r>
              <a:rPr lang="en-GB" dirty="0" smtClean="0"/>
              <a:t>Western culture – generally primary consumers</a:t>
            </a:r>
          </a:p>
          <a:p>
            <a:r>
              <a:rPr lang="en-GB" dirty="0" smtClean="0"/>
              <a:t>Some eastern cultures – dog (secondary consumer)</a:t>
            </a:r>
          </a:p>
          <a:p>
            <a:r>
              <a:rPr lang="en-GB" dirty="0" smtClean="0"/>
              <a:t>Other cultures – seals, other aquatic organisms of higher trophic level</a:t>
            </a:r>
            <a:endParaRPr lang="en-GB" dirty="0"/>
          </a:p>
        </p:txBody>
      </p:sp>
    </p:spTree>
    <p:extLst>
      <p:ext uri="{BB962C8B-B14F-4D97-AF65-F5344CB8AC3E}">
        <p14:creationId xmlns:p14="http://schemas.microsoft.com/office/powerpoint/2010/main" val="4018481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MEDC’s </a:t>
            </a:r>
            <a:r>
              <a:rPr lang="en-US" dirty="0" err="1" smtClean="0"/>
              <a:t>vs</a:t>
            </a:r>
            <a:r>
              <a:rPr lang="en-US" dirty="0" smtClean="0"/>
              <a:t> LEDC’s</a:t>
            </a:r>
            <a:endParaRPr lang="en-US" dirty="0"/>
          </a:p>
        </p:txBody>
      </p:sp>
      <p:sp>
        <p:nvSpPr>
          <p:cNvPr id="5" name="Content Placeholder 4"/>
          <p:cNvSpPr>
            <a:spLocks noGrp="1"/>
          </p:cNvSpPr>
          <p:nvPr>
            <p:ph sz="quarter" idx="13"/>
          </p:nvPr>
        </p:nvSpPr>
        <p:spPr/>
        <p:txBody>
          <a:bodyPr>
            <a:noAutofit/>
          </a:bodyPr>
          <a:lstStyle/>
          <a:p>
            <a:r>
              <a:rPr lang="en-US" sz="2000" dirty="0"/>
              <a:t>Cost of food relatively </a:t>
            </a:r>
            <a:endParaRPr lang="en-US" sz="2000" dirty="0" smtClean="0"/>
          </a:p>
          <a:p>
            <a:r>
              <a:rPr lang="en-US" sz="2000" dirty="0" smtClean="0"/>
              <a:t>Surplus </a:t>
            </a:r>
            <a:r>
              <a:rPr lang="en-US" sz="2000" dirty="0"/>
              <a:t>of food stores </a:t>
            </a:r>
            <a:endParaRPr lang="en-US" sz="2000" dirty="0" smtClean="0"/>
          </a:p>
          <a:p>
            <a:r>
              <a:rPr lang="en-US" sz="2000" dirty="0" smtClean="0"/>
              <a:t>Food </a:t>
            </a:r>
            <a:r>
              <a:rPr lang="en-US" sz="2000" dirty="0"/>
              <a:t>choice based on </a:t>
            </a:r>
            <a:r>
              <a:rPr lang="en-US" sz="2000" dirty="0" smtClean="0"/>
              <a:t>preference </a:t>
            </a:r>
            <a:r>
              <a:rPr lang="en-US" sz="2000" dirty="0"/>
              <a:t>not nutritional </a:t>
            </a:r>
            <a:r>
              <a:rPr lang="en-US" sz="2000" dirty="0" smtClean="0"/>
              <a:t> need</a:t>
            </a:r>
            <a:endParaRPr lang="en-US" sz="2000" dirty="0"/>
          </a:p>
          <a:p>
            <a:r>
              <a:rPr lang="en-US" sz="2000" dirty="0" smtClean="0"/>
              <a:t>Technology </a:t>
            </a:r>
            <a:r>
              <a:rPr lang="en-US" sz="2000" dirty="0"/>
              <a:t>and </a:t>
            </a:r>
            <a:r>
              <a:rPr lang="en-US" sz="2000" dirty="0" smtClean="0"/>
              <a:t>transportation </a:t>
            </a:r>
            <a:r>
              <a:rPr lang="en-US" sz="2000" dirty="0"/>
              <a:t>systems </a:t>
            </a:r>
            <a:r>
              <a:rPr lang="en-US" sz="2000" dirty="0" smtClean="0"/>
              <a:t>allow </a:t>
            </a:r>
            <a:r>
              <a:rPr lang="en-US" sz="2000" dirty="0"/>
              <a:t>imports and </a:t>
            </a:r>
            <a:r>
              <a:rPr lang="en-US" sz="2000" dirty="0" smtClean="0"/>
              <a:t>food produced year round</a:t>
            </a:r>
            <a:endParaRPr lang="en-US" sz="2000" dirty="0"/>
          </a:p>
        </p:txBody>
      </p:sp>
      <p:sp>
        <p:nvSpPr>
          <p:cNvPr id="6" name="Content Placeholder 5"/>
          <p:cNvSpPr>
            <a:spLocks noGrp="1"/>
          </p:cNvSpPr>
          <p:nvPr>
            <p:ph sz="quarter" idx="14"/>
          </p:nvPr>
        </p:nvSpPr>
        <p:spPr/>
        <p:txBody>
          <a:bodyPr>
            <a:noAutofit/>
          </a:bodyPr>
          <a:lstStyle/>
          <a:p>
            <a:r>
              <a:rPr lang="en-US" sz="2000" dirty="0"/>
              <a:t>Struggle to produce enough </a:t>
            </a:r>
            <a:r>
              <a:rPr lang="en-US" sz="2000" dirty="0" smtClean="0"/>
              <a:t>food </a:t>
            </a:r>
            <a:r>
              <a:rPr lang="en-US" sz="2000" dirty="0"/>
              <a:t>for population </a:t>
            </a:r>
            <a:endParaRPr lang="en-US" sz="2000" dirty="0" smtClean="0"/>
          </a:p>
          <a:p>
            <a:r>
              <a:rPr lang="en-US" sz="2000" dirty="0" smtClean="0"/>
              <a:t>Political</a:t>
            </a:r>
            <a:r>
              <a:rPr lang="en-US" sz="2000" dirty="0"/>
              <a:t>, economic </a:t>
            </a:r>
            <a:r>
              <a:rPr lang="en-US" sz="2000" dirty="0" smtClean="0"/>
              <a:t>and </a:t>
            </a:r>
            <a:r>
              <a:rPr lang="en-US" sz="2000" dirty="0"/>
              <a:t>environmental limits on food </a:t>
            </a:r>
            <a:endParaRPr lang="en-US" sz="2000" dirty="0" smtClean="0"/>
          </a:p>
          <a:p>
            <a:r>
              <a:rPr lang="en-US" sz="2000" dirty="0" smtClean="0"/>
              <a:t>Food </a:t>
            </a:r>
            <a:r>
              <a:rPr lang="en-US" sz="2000" dirty="0"/>
              <a:t>choice determined </a:t>
            </a:r>
            <a:r>
              <a:rPr lang="en-US" sz="2000" dirty="0" smtClean="0"/>
              <a:t>availability Seasonal </a:t>
            </a:r>
          </a:p>
          <a:p>
            <a:r>
              <a:rPr lang="en-US" sz="2000" dirty="0" smtClean="0"/>
              <a:t>Cash cropping</a:t>
            </a:r>
            <a:endParaRPr lang="en-US" sz="2000" dirty="0"/>
          </a:p>
        </p:txBody>
      </p:sp>
    </p:spTree>
    <p:extLst>
      <p:ext uri="{BB962C8B-B14F-4D97-AF65-F5344CB8AC3E}">
        <p14:creationId xmlns:p14="http://schemas.microsoft.com/office/powerpoint/2010/main" val="2516417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MEDC’s </a:t>
            </a:r>
            <a:r>
              <a:rPr lang="en-US" dirty="0" err="1" smtClean="0"/>
              <a:t>vs</a:t>
            </a:r>
            <a:r>
              <a:rPr lang="en-US" dirty="0" smtClean="0"/>
              <a:t> LEDC’s</a:t>
            </a:r>
            <a:endParaRPr lang="en-US" dirty="0"/>
          </a:p>
        </p:txBody>
      </p:sp>
      <p:sp>
        <p:nvSpPr>
          <p:cNvPr id="5" name="Content Placeholder 4"/>
          <p:cNvSpPr>
            <a:spLocks noGrp="1"/>
          </p:cNvSpPr>
          <p:nvPr>
            <p:ph sz="quarter" idx="13"/>
          </p:nvPr>
        </p:nvSpPr>
        <p:spPr/>
        <p:txBody>
          <a:bodyPr>
            <a:noAutofit/>
          </a:bodyPr>
          <a:lstStyle/>
          <a:p>
            <a:r>
              <a:rPr lang="en-US" sz="2000" dirty="0" smtClean="0"/>
              <a:t>Average energy intake 3314 calories per day</a:t>
            </a:r>
          </a:p>
          <a:p>
            <a:r>
              <a:rPr lang="en-US" sz="2000" dirty="0" smtClean="0"/>
              <a:t>12.9%  from meat</a:t>
            </a:r>
          </a:p>
          <a:p>
            <a:r>
              <a:rPr lang="en-US" sz="2000" dirty="0" smtClean="0"/>
              <a:t>1.4% from fish</a:t>
            </a:r>
          </a:p>
          <a:p>
            <a:r>
              <a:rPr lang="en-US" sz="2000" dirty="0" smtClean="0"/>
              <a:t>37.3% from cereals</a:t>
            </a:r>
            <a:endParaRPr lang="en-US" sz="2000" dirty="0"/>
          </a:p>
        </p:txBody>
      </p:sp>
      <p:sp>
        <p:nvSpPr>
          <p:cNvPr id="6" name="Content Placeholder 5"/>
          <p:cNvSpPr>
            <a:spLocks noGrp="1"/>
          </p:cNvSpPr>
          <p:nvPr>
            <p:ph sz="quarter" idx="14"/>
          </p:nvPr>
        </p:nvSpPr>
        <p:spPr/>
        <p:txBody>
          <a:bodyPr>
            <a:noAutofit/>
          </a:bodyPr>
          <a:lstStyle/>
          <a:p>
            <a:r>
              <a:rPr lang="en-US" sz="2000" dirty="0" smtClean="0"/>
              <a:t>Average energy intake 2666 calories per day</a:t>
            </a:r>
          </a:p>
          <a:p>
            <a:r>
              <a:rPr lang="en-US" sz="2000" dirty="0" smtClean="0"/>
              <a:t>7.3% from meat</a:t>
            </a:r>
          </a:p>
          <a:p>
            <a:r>
              <a:rPr lang="en-US" sz="2000" dirty="0" smtClean="0"/>
              <a:t>0.9% from fish</a:t>
            </a:r>
          </a:p>
          <a:p>
            <a:r>
              <a:rPr lang="en-US" sz="2000" dirty="0" smtClean="0"/>
              <a:t>56.1% from cereals</a:t>
            </a:r>
            <a:endParaRPr lang="en-US" sz="2000" dirty="0"/>
          </a:p>
        </p:txBody>
      </p:sp>
    </p:spTree>
    <p:extLst>
      <p:ext uri="{BB962C8B-B14F-4D97-AF65-F5344CB8AC3E}">
        <p14:creationId xmlns:p14="http://schemas.microsoft.com/office/powerpoint/2010/main" val="1608948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determines food choices</a:t>
            </a:r>
            <a:endParaRPr lang="en-US" dirty="0"/>
          </a:p>
        </p:txBody>
      </p:sp>
      <p:sp>
        <p:nvSpPr>
          <p:cNvPr id="6" name="Content Placeholder 5"/>
          <p:cNvSpPr>
            <a:spLocks noGrp="1"/>
          </p:cNvSpPr>
          <p:nvPr>
            <p:ph idx="1"/>
          </p:nvPr>
        </p:nvSpPr>
        <p:spPr/>
        <p:txBody>
          <a:bodyPr>
            <a:normAutofit lnSpcReduction="10000"/>
          </a:bodyPr>
          <a:lstStyle/>
          <a:p>
            <a:r>
              <a:rPr lang="en-US" dirty="0" smtClean="0"/>
              <a:t>Climate</a:t>
            </a:r>
          </a:p>
          <a:p>
            <a:pPr lvl="1"/>
            <a:r>
              <a:rPr lang="en-US" dirty="0" smtClean="0"/>
              <a:t>Irrigation and greenhouse</a:t>
            </a:r>
          </a:p>
          <a:p>
            <a:r>
              <a:rPr lang="en-US" dirty="0" smtClean="0"/>
              <a:t>Cultural and Religious influences</a:t>
            </a:r>
          </a:p>
          <a:p>
            <a:pPr lvl="1"/>
            <a:r>
              <a:rPr lang="en-US" dirty="0" smtClean="0"/>
              <a:t>Hindu – no beef, Islam – no pork, Buddhism - vegetarian</a:t>
            </a:r>
          </a:p>
          <a:p>
            <a:r>
              <a:rPr lang="en-US" dirty="0" smtClean="0"/>
              <a:t>Politics </a:t>
            </a:r>
          </a:p>
          <a:p>
            <a:pPr lvl="1"/>
            <a:r>
              <a:rPr lang="en-US" dirty="0" smtClean="0"/>
              <a:t>subsidies and tariffs</a:t>
            </a:r>
          </a:p>
          <a:p>
            <a:r>
              <a:rPr lang="en-US" dirty="0" smtClean="0"/>
              <a:t>Socio-economics</a:t>
            </a:r>
          </a:p>
          <a:p>
            <a:pPr lvl="1"/>
            <a:r>
              <a:rPr lang="en-US" dirty="0" smtClean="0"/>
              <a:t>Supply and demand, affordability</a:t>
            </a:r>
            <a:endParaRPr lang="en-US" dirty="0"/>
          </a:p>
        </p:txBody>
      </p:sp>
    </p:spTree>
    <p:extLst>
      <p:ext uri="{BB962C8B-B14F-4D97-AF65-F5344CB8AC3E}">
        <p14:creationId xmlns:p14="http://schemas.microsoft.com/office/powerpoint/2010/main" val="3793099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2 farming systems in detail</a:t>
            </a:r>
            <a:endParaRPr lang="en-GB" dirty="0"/>
          </a:p>
        </p:txBody>
      </p:sp>
      <p:sp>
        <p:nvSpPr>
          <p:cNvPr id="3" name="Content Placeholder 2"/>
          <p:cNvSpPr>
            <a:spLocks noGrp="1"/>
          </p:cNvSpPr>
          <p:nvPr>
            <p:ph idx="1"/>
          </p:nvPr>
        </p:nvSpPr>
        <p:spPr/>
        <p:txBody>
          <a:bodyPr>
            <a:normAutofit fontScale="85000" lnSpcReduction="10000"/>
          </a:bodyPr>
          <a:lstStyle/>
          <a:p>
            <a:r>
              <a:rPr lang="en-GB" smtClean="0"/>
              <a:t>Inputs – fertilisers, water, pest control, labour, seed etc.</a:t>
            </a:r>
          </a:p>
          <a:p>
            <a:r>
              <a:rPr lang="en-GB" smtClean="0"/>
              <a:t>Outputs – food quality, yield, pollutants, transport, processing, packaging etc.</a:t>
            </a:r>
          </a:p>
          <a:p>
            <a:r>
              <a:rPr lang="en-GB" smtClean="0"/>
              <a:t>System characteristics – diversity, sustainability etc.</a:t>
            </a:r>
          </a:p>
          <a:p>
            <a:r>
              <a:rPr lang="en-GB" smtClean="0"/>
              <a:t>Environmental impacts – pollution, habitat/biodiversity loss, soil erosion/degredation, desertification, disease etc.</a:t>
            </a:r>
          </a:p>
          <a:p>
            <a:r>
              <a:rPr lang="en-GB" smtClean="0"/>
              <a:t>Socio-economic factors – Subsistence/commercial, traditional?, local/export, quality/quantity</a:t>
            </a:r>
            <a:endParaRPr lang="en-GB" dirty="0"/>
          </a:p>
        </p:txBody>
      </p:sp>
    </p:spTree>
    <p:extLst>
      <p:ext uri="{BB962C8B-B14F-4D97-AF65-F5344CB8AC3E}">
        <p14:creationId xmlns:p14="http://schemas.microsoft.com/office/powerpoint/2010/main" val="230676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2 farming systems in detail</a:t>
            </a:r>
            <a:endParaRPr lang="en-GB" dirty="0"/>
          </a:p>
        </p:txBody>
      </p:sp>
      <p:sp>
        <p:nvSpPr>
          <p:cNvPr id="3" name="Content Placeholder 2"/>
          <p:cNvSpPr>
            <a:spLocks noGrp="1"/>
          </p:cNvSpPr>
          <p:nvPr>
            <p:ph idx="1"/>
          </p:nvPr>
        </p:nvSpPr>
        <p:spPr/>
        <p:txBody>
          <a:bodyPr>
            <a:normAutofit/>
          </a:bodyPr>
          <a:lstStyle/>
          <a:p>
            <a:r>
              <a:rPr lang="en-US" dirty="0"/>
              <a:t>Some examples:</a:t>
            </a:r>
          </a:p>
          <a:p>
            <a:pPr lvl="1"/>
            <a:r>
              <a:rPr lang="en-US" dirty="0"/>
              <a:t>Intensive beef production in South American vs. Extensive beef production by </a:t>
            </a:r>
            <a:r>
              <a:rPr lang="en-US" dirty="0" err="1"/>
              <a:t>Masai</a:t>
            </a:r>
            <a:r>
              <a:rPr lang="en-US" dirty="0"/>
              <a:t> tribe in Africa.</a:t>
            </a:r>
          </a:p>
          <a:p>
            <a:pPr lvl="1"/>
            <a:r>
              <a:rPr lang="en-US" dirty="0"/>
              <a:t>Cereal farming in North America vs. subsistence farming in SE Asia</a:t>
            </a:r>
          </a:p>
          <a:p>
            <a:pPr lvl="1"/>
            <a:r>
              <a:rPr lang="en-US" dirty="0" smtClean="0"/>
              <a:t>You </a:t>
            </a:r>
            <a:r>
              <a:rPr lang="en-US" dirty="0"/>
              <a:t>could look at high intensity milk farming in the UK and organic milk production?</a:t>
            </a:r>
          </a:p>
          <a:p>
            <a:endParaRPr lang="en-GB" dirty="0"/>
          </a:p>
        </p:txBody>
      </p:sp>
    </p:spTree>
    <p:extLst>
      <p:ext uri="{BB962C8B-B14F-4D97-AF65-F5344CB8AC3E}">
        <p14:creationId xmlns:p14="http://schemas.microsoft.com/office/powerpoint/2010/main" val="469243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Aquatic vs Terrestrial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Terrestrial is a more efficient use of solar energy (1</a:t>
            </a:r>
            <a:r>
              <a:rPr lang="en-GB" baseline="30000" dirty="0" smtClean="0"/>
              <a:t>st</a:t>
            </a:r>
            <a:r>
              <a:rPr lang="en-GB" dirty="0" smtClean="0"/>
              <a:t>/2</a:t>
            </a:r>
            <a:r>
              <a:rPr lang="en-GB" baseline="30000" dirty="0" smtClean="0"/>
              <a:t>nd</a:t>
            </a:r>
            <a:r>
              <a:rPr lang="en-GB" dirty="0"/>
              <a:t> </a:t>
            </a:r>
            <a:r>
              <a:rPr lang="en-GB" dirty="0" smtClean="0"/>
              <a:t>trophic level)</a:t>
            </a:r>
          </a:p>
          <a:p>
            <a:r>
              <a:rPr lang="en-GB" dirty="0" smtClean="0"/>
              <a:t>Less solar energy reaches aquatic systems (reflection and absorption by water)</a:t>
            </a:r>
          </a:p>
          <a:p>
            <a:r>
              <a:rPr lang="en-GB" dirty="0" smtClean="0"/>
              <a:t>Aquatic often higher trophic level (4+)</a:t>
            </a:r>
          </a:p>
          <a:p>
            <a:r>
              <a:rPr lang="en-GB" dirty="0"/>
              <a:t>Aquatic systems more efficient in terms of passing energy along food </a:t>
            </a:r>
            <a:r>
              <a:rPr lang="en-GB" dirty="0" smtClean="0"/>
              <a:t>chain</a:t>
            </a:r>
            <a:endParaRPr lang="en-GB" b="1" dirty="0" smtClean="0"/>
          </a:p>
          <a:p>
            <a:r>
              <a:rPr lang="en-GB" dirty="0" smtClean="0"/>
              <a:t>More skeletal waste in terrestrial (terrestrial animals need more substantial bones to support themselves on land)</a:t>
            </a:r>
          </a:p>
          <a:p>
            <a:endParaRPr lang="en-GB" dirty="0"/>
          </a:p>
        </p:txBody>
      </p:sp>
    </p:spTree>
    <p:extLst>
      <p:ext uri="{BB962C8B-B14F-4D97-AF65-F5344CB8AC3E}">
        <p14:creationId xmlns:p14="http://schemas.microsoft.com/office/powerpoint/2010/main" val="641566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can we be more sustainable?</a:t>
            </a:r>
            <a:endParaRPr lang="en-GB" dirty="0"/>
          </a:p>
        </p:txBody>
      </p:sp>
      <p:sp>
        <p:nvSpPr>
          <p:cNvPr id="3" name="Content Placeholder 2"/>
          <p:cNvSpPr>
            <a:spLocks noGrp="1"/>
          </p:cNvSpPr>
          <p:nvPr>
            <p:ph idx="1"/>
          </p:nvPr>
        </p:nvSpPr>
        <p:spPr/>
        <p:txBody>
          <a:bodyPr/>
          <a:lstStyle/>
          <a:p>
            <a:r>
              <a:rPr lang="en-GB" dirty="0" smtClean="0"/>
              <a:t>Population is growing, available agricultural land is decreasing due to soil erosion, salinization, urbanization and desertification.</a:t>
            </a:r>
            <a:endParaRPr lang="en-GB" dirty="0"/>
          </a:p>
        </p:txBody>
      </p:sp>
    </p:spTree>
    <p:extLst>
      <p:ext uri="{BB962C8B-B14F-4D97-AF65-F5344CB8AC3E}">
        <p14:creationId xmlns:p14="http://schemas.microsoft.com/office/powerpoint/2010/main" val="23105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p:txBody>
          <a:bodyPr>
            <a:noAutofit/>
          </a:bodyPr>
          <a:lstStyle/>
          <a:p>
            <a:r>
              <a:rPr lang="en-US" sz="2000" dirty="0" smtClean="0"/>
              <a:t>Even though our world produces enough food for everyone, about one in eight of us still goes to bed hungry each night. to bed hungry each night.</a:t>
            </a:r>
          </a:p>
          <a:p>
            <a:r>
              <a:rPr lang="en-US" sz="2000" dirty="0" smtClean="0"/>
              <a:t>What are some of the reasons that people go hungry? </a:t>
            </a:r>
          </a:p>
          <a:p>
            <a:r>
              <a:rPr lang="en-US" sz="2000" dirty="0" smtClean="0"/>
              <a:t>Can you name some places in the world where people are experiencing hunger right now? </a:t>
            </a:r>
          </a:p>
          <a:p>
            <a:r>
              <a:rPr lang="en-US" sz="2000" dirty="0" smtClean="0"/>
              <a:t>What are some specific things we as individuals can do to help end hunger for others, locally and globally?</a:t>
            </a:r>
            <a:endParaRPr lang="en-US" sz="2000" dirty="0"/>
          </a:p>
        </p:txBody>
      </p:sp>
    </p:spTree>
    <p:extLst>
      <p:ext uri="{BB962C8B-B14F-4D97-AF65-F5344CB8AC3E}">
        <p14:creationId xmlns:p14="http://schemas.microsoft.com/office/powerpoint/2010/main" val="676247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can we be more sustainable?</a:t>
            </a:r>
            <a:endParaRPr lang="en-GB" dirty="0"/>
          </a:p>
        </p:txBody>
      </p:sp>
      <p:sp>
        <p:nvSpPr>
          <p:cNvPr id="3" name="Content Placeholder 2"/>
          <p:cNvSpPr>
            <a:spLocks noGrp="1"/>
          </p:cNvSpPr>
          <p:nvPr>
            <p:ph idx="1"/>
          </p:nvPr>
        </p:nvSpPr>
        <p:spPr>
          <a:xfrm>
            <a:off x="1043492" y="2323652"/>
            <a:ext cx="6777317" cy="3979871"/>
          </a:xfrm>
        </p:spPr>
        <p:txBody>
          <a:bodyPr>
            <a:normAutofit fontScale="92500" lnSpcReduction="20000"/>
          </a:bodyPr>
          <a:lstStyle/>
          <a:p>
            <a:r>
              <a:rPr lang="en-GB" dirty="0" smtClean="0"/>
              <a:t>Use the iPads to research the following, find example of each:</a:t>
            </a:r>
          </a:p>
          <a:p>
            <a:endParaRPr lang="en-GB" dirty="0"/>
          </a:p>
          <a:p>
            <a:pPr marL="514350" indent="-514350">
              <a:buFont typeface="+mj-lt"/>
              <a:buAutoNum type="arabicPeriod"/>
            </a:pPr>
            <a:r>
              <a:rPr lang="en-GB" dirty="0" smtClean="0"/>
              <a:t>Altering human activity</a:t>
            </a:r>
          </a:p>
          <a:p>
            <a:pPr marL="514350" indent="-514350">
              <a:buFont typeface="+mj-lt"/>
              <a:buAutoNum type="arabicPeriod"/>
            </a:pPr>
            <a:r>
              <a:rPr lang="en-GB" dirty="0" smtClean="0"/>
              <a:t>Maximize yield</a:t>
            </a:r>
          </a:p>
          <a:p>
            <a:pPr marL="514350" indent="-514350">
              <a:buFont typeface="+mj-lt"/>
              <a:buAutoNum type="arabicPeriod"/>
            </a:pPr>
            <a:r>
              <a:rPr lang="en-GB" dirty="0" smtClean="0"/>
              <a:t>Local produce</a:t>
            </a:r>
          </a:p>
          <a:p>
            <a:pPr marL="514350" indent="-514350">
              <a:buFont typeface="+mj-lt"/>
              <a:buAutoNum type="arabicPeriod"/>
            </a:pPr>
            <a:r>
              <a:rPr lang="en-GB" dirty="0" smtClean="0"/>
              <a:t>Food Labels</a:t>
            </a:r>
          </a:p>
          <a:p>
            <a:pPr marL="514350" indent="-514350">
              <a:buFont typeface="+mj-lt"/>
              <a:buAutoNum type="arabicPeriod"/>
            </a:pPr>
            <a:r>
              <a:rPr lang="en-GB" dirty="0" smtClean="0"/>
              <a:t>Monitoring multi-nationals</a:t>
            </a:r>
          </a:p>
          <a:p>
            <a:pPr marL="514350" indent="-514350">
              <a:buFont typeface="+mj-lt"/>
              <a:buAutoNum type="arabicPeriod"/>
            </a:pPr>
            <a:r>
              <a:rPr lang="en-GB" dirty="0" smtClean="0"/>
              <a:t>Buffer zones (nutrient run-off)</a:t>
            </a:r>
          </a:p>
          <a:p>
            <a:pPr marL="514350" indent="-514350">
              <a:buFont typeface="+mj-lt"/>
              <a:buAutoNum type="arabicPeriod"/>
            </a:pPr>
            <a:r>
              <a:rPr lang="en-GB" dirty="0" smtClean="0"/>
              <a:t>Food Waste</a:t>
            </a:r>
          </a:p>
          <a:p>
            <a:pPr marL="514350" indent="-514350">
              <a:buFont typeface="+mj-lt"/>
              <a:buAutoNum type="arabicPeriod"/>
            </a:pPr>
            <a:r>
              <a:rPr lang="en-GB" dirty="0" smtClean="0"/>
              <a:t>Changing attitudes about food diets</a:t>
            </a:r>
            <a:endParaRPr lang="en-GB" dirty="0"/>
          </a:p>
        </p:txBody>
      </p:sp>
    </p:spTree>
    <p:extLst>
      <p:ext uri="{BB962C8B-B14F-4D97-AF65-F5344CB8AC3E}">
        <p14:creationId xmlns:p14="http://schemas.microsoft.com/office/powerpoint/2010/main" val="1000349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adesojiadegbulu.com/wp-content/uploads/2015/05/hunge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07" y="370281"/>
            <a:ext cx="8200265" cy="616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20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the Problem</a:t>
            </a:r>
            <a:endParaRPr lang="en-US" dirty="0"/>
          </a:p>
        </p:txBody>
      </p:sp>
      <p:sp>
        <p:nvSpPr>
          <p:cNvPr id="3" name="Content Placeholder 2"/>
          <p:cNvSpPr>
            <a:spLocks noGrp="1"/>
          </p:cNvSpPr>
          <p:nvPr>
            <p:ph idx="1"/>
          </p:nvPr>
        </p:nvSpPr>
        <p:spPr/>
        <p:txBody>
          <a:bodyPr/>
          <a:lstStyle/>
          <a:p>
            <a:r>
              <a:rPr lang="en-US" dirty="0" smtClean="0"/>
              <a:t>870 million people (1 in 8) suffer from chronic undernourishment (deficiency of calories and protein) worldwide</a:t>
            </a:r>
          </a:p>
          <a:p>
            <a:r>
              <a:rPr lang="en-US" dirty="0" smtClean="0"/>
              <a:t>Poor nutrition plays a role in at least half of the 10.9 million child deaths each year </a:t>
            </a:r>
          </a:p>
        </p:txBody>
      </p:sp>
    </p:spTree>
    <p:extLst>
      <p:ext uri="{BB962C8B-B14F-4D97-AF65-F5344CB8AC3E}">
        <p14:creationId xmlns:p14="http://schemas.microsoft.com/office/powerpoint/2010/main" val="32140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world produces enough food to feed every person on earth (actually in excess) however it is lack of transportation, access to land, water, and money to distribute this food that creates the shortages</a:t>
            </a:r>
          </a:p>
          <a:p>
            <a:r>
              <a:rPr lang="en-US" dirty="0" smtClean="0"/>
              <a:t>Poverty</a:t>
            </a:r>
            <a:r>
              <a:rPr lang="en-US" dirty="0"/>
              <a:t>, harmful economic systems, conflict, and </a:t>
            </a:r>
            <a:r>
              <a:rPr lang="en-US" dirty="0" smtClean="0"/>
              <a:t>climate change all contribute to the problem</a:t>
            </a:r>
            <a:endParaRPr lang="en-US" dirty="0"/>
          </a:p>
          <a:p>
            <a:endParaRPr lang="en-US" dirty="0"/>
          </a:p>
        </p:txBody>
      </p:sp>
    </p:spTree>
    <p:extLst>
      <p:ext uri="{BB962C8B-B14F-4D97-AF65-F5344CB8AC3E}">
        <p14:creationId xmlns:p14="http://schemas.microsoft.com/office/powerpoint/2010/main" val="374864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Inequalities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¾ of the world is inadequately fed with about 1 billion going hungry</a:t>
            </a:r>
          </a:p>
          <a:p>
            <a:r>
              <a:rPr lang="en-US" dirty="0" smtClean="0"/>
              <a:t>Too much food is being produced in MEDCs leading to surplus and lowered price of food.</a:t>
            </a:r>
          </a:p>
          <a:p>
            <a:endParaRPr lang="en-US" dirty="0"/>
          </a:p>
        </p:txBody>
      </p:sp>
      <p:sp>
        <p:nvSpPr>
          <p:cNvPr id="6" name="Content Placeholder 5"/>
          <p:cNvSpPr>
            <a:spLocks noGrp="1"/>
          </p:cNvSpPr>
          <p:nvPr>
            <p:ph sz="quarter" idx="14"/>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91269"/>
            <a:ext cx="35242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533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Inequalities</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Some MEDCs have import tariffs which make the import of food more expensive.</a:t>
            </a:r>
          </a:p>
          <a:p>
            <a:r>
              <a:rPr lang="en-US" dirty="0" smtClean="0"/>
              <a:t>LEDC food production is often used as a way to generate foreign income from cash crops leading to an emphasis on export, rather than feeding the local populations</a:t>
            </a:r>
          </a:p>
          <a:p>
            <a:endParaRPr lang="en-US" dirty="0"/>
          </a:p>
        </p:txBody>
      </p:sp>
      <p:sp>
        <p:nvSpPr>
          <p:cNvPr id="6" name="Content Placeholder 5"/>
          <p:cNvSpPr>
            <a:spLocks noGrp="1"/>
          </p:cNvSpPr>
          <p:nvPr>
            <p:ph sz="quarter" idx="14"/>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201" y="2409824"/>
            <a:ext cx="2626271" cy="319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690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Inequalities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Long-standing imbalance between rich and poor countries in international agricultural trade.</a:t>
            </a:r>
          </a:p>
          <a:p>
            <a:r>
              <a:rPr lang="en-US" dirty="0" smtClean="0"/>
              <a:t>Domestic support and export subsidies to farmers in MEDCs make LEDC crops uncompetitive.</a:t>
            </a:r>
            <a:endParaRPr lang="en-US" dirty="0"/>
          </a:p>
        </p:txBody>
      </p:sp>
      <p:sp>
        <p:nvSpPr>
          <p:cNvPr id="7" name="Content Placeholder 6"/>
          <p:cNvSpPr>
            <a:spLocks noGrp="1"/>
          </p:cNvSpPr>
          <p:nvPr>
            <p:ph sz="quarter" idx="14"/>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856" y="1065685"/>
            <a:ext cx="33528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348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2824</TotalTime>
  <Words>1024</Words>
  <Application>Microsoft Office PowerPoint</Application>
  <PresentationFormat>On-screen Show (4:3)</PresentationFormat>
  <Paragraphs>149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Austin</vt:lpstr>
      <vt:lpstr>PowerPoint Presentation</vt:lpstr>
      <vt:lpstr>Definitions</vt:lpstr>
      <vt:lpstr>Think About It</vt:lpstr>
      <vt:lpstr>PowerPoint Presentation</vt:lpstr>
      <vt:lpstr>What is the Problem</vt:lpstr>
      <vt:lpstr>What is the Problem</vt:lpstr>
      <vt:lpstr>Inequalities</vt:lpstr>
      <vt:lpstr>Inequalities</vt:lpstr>
      <vt:lpstr>Inequalities</vt:lpstr>
      <vt:lpstr>Inequalities</vt:lpstr>
      <vt:lpstr>Inequalities</vt:lpstr>
      <vt:lpstr>Using the table to answer the following question</vt:lpstr>
      <vt:lpstr>PowerPoint Presentation</vt:lpstr>
      <vt:lpstr>Farming Systems</vt:lpstr>
      <vt:lpstr>Farming Systems</vt:lpstr>
      <vt:lpstr>Farming Systems</vt:lpstr>
      <vt:lpstr>Farming Systems</vt:lpstr>
      <vt:lpstr>Food waste</vt:lpstr>
      <vt:lpstr>Food is also wasted in LEDCs but for different reasons.</vt:lpstr>
      <vt:lpstr>PowerPoint Presentation</vt:lpstr>
      <vt:lpstr>PowerPoint Presentation</vt:lpstr>
      <vt:lpstr>Some cultures prefer to harvest food from higher trophic levels</vt:lpstr>
      <vt:lpstr>MEDC’s vs LEDC’s</vt:lpstr>
      <vt:lpstr>MEDC’s vs LEDC’s</vt:lpstr>
      <vt:lpstr>What determines food choices</vt:lpstr>
      <vt:lpstr>Compare 2 farming systems in detail</vt:lpstr>
      <vt:lpstr>Compare 2 farming systems in detail</vt:lpstr>
      <vt:lpstr>Aquatic vs Terrestrial</vt:lpstr>
      <vt:lpstr>How can we be more sustainable?</vt:lpstr>
      <vt:lpstr>How can we be more sustainable?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Biodiversity and Conservation</dc:title>
  <dc:creator>Microsoft account</dc:creator>
  <cp:lastModifiedBy>William Green</cp:lastModifiedBy>
  <cp:revision>67</cp:revision>
  <dcterms:created xsi:type="dcterms:W3CDTF">2015-11-16T20:37:48Z</dcterms:created>
  <dcterms:modified xsi:type="dcterms:W3CDTF">2017-01-20T08:25:15Z</dcterms:modified>
</cp:coreProperties>
</file>