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0" r:id="rId4"/>
    <p:sldId id="271" r:id="rId5"/>
    <p:sldId id="272" r:id="rId6"/>
    <p:sldId id="266" r:id="rId7"/>
    <p:sldId id="267" r:id="rId8"/>
    <p:sldId id="268" r:id="rId9"/>
    <p:sldId id="259" r:id="rId10"/>
    <p:sldId id="261" r:id="rId11"/>
    <p:sldId id="262" r:id="rId12"/>
    <p:sldId id="263" r:id="rId13"/>
    <p:sldId id="264" r:id="rId14"/>
    <p:sldId id="278" r:id="rId15"/>
    <p:sldId id="273" r:id="rId16"/>
    <p:sldId id="265" r:id="rId17"/>
    <p:sldId id="275" r:id="rId18"/>
    <p:sldId id="276" r:id="rId19"/>
    <p:sldId id="277" r:id="rId20"/>
    <p:sldId id="269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6A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9" d="100"/>
          <a:sy n="49" d="100"/>
        </p:scale>
        <p:origin x="-522" y="-8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FC917-0309-443B-90DE-DA225072B0DE}" type="datetimeFigureOut">
              <a:rPr lang="en-GB" smtClean="0"/>
              <a:t>09/02/2017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A7E63-4C9C-4E4F-A20D-86788D3D8A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912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FC917-0309-443B-90DE-DA225072B0DE}" type="datetimeFigureOut">
              <a:rPr lang="en-GB" smtClean="0"/>
              <a:t>09/02/2017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A7E63-4C9C-4E4F-A20D-86788D3D8A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4536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FC917-0309-443B-90DE-DA225072B0DE}" type="datetimeFigureOut">
              <a:rPr lang="en-GB" smtClean="0"/>
              <a:t>09/02/2017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A7E63-4C9C-4E4F-A20D-86788D3D8A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3582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FC917-0309-443B-90DE-DA225072B0DE}" type="datetimeFigureOut">
              <a:rPr lang="en-GB" smtClean="0"/>
              <a:t>09/02/2017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A7E63-4C9C-4E4F-A20D-86788D3D8A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5376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FC917-0309-443B-90DE-DA225072B0DE}" type="datetimeFigureOut">
              <a:rPr lang="en-GB" smtClean="0"/>
              <a:t>09/02/2017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A7E63-4C9C-4E4F-A20D-86788D3D8A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6364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FC917-0309-443B-90DE-DA225072B0DE}" type="datetimeFigureOut">
              <a:rPr lang="en-GB" smtClean="0"/>
              <a:t>09/02/2017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A7E63-4C9C-4E4F-A20D-86788D3D8A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6191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FC917-0309-443B-90DE-DA225072B0DE}" type="datetimeFigureOut">
              <a:rPr lang="en-GB" smtClean="0"/>
              <a:t>09/02/2017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A7E63-4C9C-4E4F-A20D-86788D3D8A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1161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FC917-0309-443B-90DE-DA225072B0DE}" type="datetimeFigureOut">
              <a:rPr lang="en-GB" smtClean="0"/>
              <a:t>09/02/2017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A7E63-4C9C-4E4F-A20D-86788D3D8A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3002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FC917-0309-443B-90DE-DA225072B0DE}" type="datetimeFigureOut">
              <a:rPr lang="en-GB" smtClean="0"/>
              <a:t>09/02/2017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A7E63-4C9C-4E4F-A20D-86788D3D8A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4078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FC917-0309-443B-90DE-DA225072B0DE}" type="datetimeFigureOut">
              <a:rPr lang="en-GB" smtClean="0"/>
              <a:t>09/02/2017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A7E63-4C9C-4E4F-A20D-86788D3D8A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1975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FC917-0309-443B-90DE-DA225072B0DE}" type="datetimeFigureOut">
              <a:rPr lang="en-GB" smtClean="0"/>
              <a:t>09/02/2017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A7E63-4C9C-4E4F-A20D-86788D3D8A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5669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FC917-0309-443B-90DE-DA225072B0DE}" type="datetimeFigureOut">
              <a:rPr lang="en-GB" smtClean="0"/>
              <a:t>09/02/2017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7A7E63-4C9C-4E4F-A20D-86788D3D8A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5919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082" y="332534"/>
            <a:ext cx="8793856" cy="724929"/>
          </a:xfrm>
        </p:spPr>
        <p:txBody>
          <a:bodyPr>
            <a:normAutofit fontScale="90000"/>
          </a:bodyPr>
          <a:lstStyle/>
          <a:p>
            <a:pPr algn="l"/>
            <a:r>
              <a:rPr lang="en-GB" sz="4000" dirty="0"/>
              <a:t>Topic 5.3: Soil degradation and </a:t>
            </a:r>
            <a:r>
              <a:rPr lang="en-GB" sz="4000" dirty="0" smtClean="0"/>
              <a:t>conservation</a:t>
            </a:r>
            <a:endParaRPr lang="en-GB" sz="4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44082" y="1057463"/>
            <a:ext cx="8793856" cy="1157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2105" y="3193777"/>
            <a:ext cx="4599253" cy="34569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931" y="3193777"/>
            <a:ext cx="2722689" cy="345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90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5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Overgrazing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mtClean="0"/>
              <a:t>Too many animals grazing in the same area.</a:t>
            </a:r>
          </a:p>
          <a:p>
            <a:r>
              <a:rPr lang="en-GB" smtClean="0"/>
              <a:t>Plants cannot recover.</a:t>
            </a:r>
          </a:p>
          <a:p>
            <a:r>
              <a:rPr lang="en-GB" smtClean="0"/>
              <a:t>Leads to bare patches with no plants.</a:t>
            </a:r>
          </a:p>
          <a:p>
            <a:r>
              <a:rPr lang="en-GB" smtClean="0"/>
              <a:t>If plants do survive their roots never develop properly.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14069" y="3817299"/>
            <a:ext cx="5845064" cy="2862322"/>
          </a:xfrm>
          <a:prstGeom prst="rect">
            <a:avLst/>
          </a:prstGeom>
          <a:solidFill>
            <a:srgbClr val="B96A13"/>
          </a:solidFill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Case study: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Sahel in Africa (just south of the Sahara)</a:t>
            </a:r>
          </a:p>
          <a:p>
            <a:endParaRPr lang="en-GB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1970s and 1980s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Wealth determined by the number of cattle a man owns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Lead to very high stocking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Exacerbated by drought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Wind erosion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Cattle died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Mass famine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3074" name="Picture 2" descr="http://ponce.sdsu.edu/sahel80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100" y="3817299"/>
            <a:ext cx="2895019" cy="2895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89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6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Overcropping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233358" cy="4351338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Depletes soil nutrients</a:t>
            </a:r>
          </a:p>
          <a:p>
            <a:r>
              <a:rPr lang="en-GB" dirty="0" smtClean="0"/>
              <a:t>Makes the soil friable (dry and susceptible to wind erosion)</a:t>
            </a:r>
          </a:p>
          <a:p>
            <a:r>
              <a:rPr lang="en-GB" dirty="0" smtClean="0"/>
              <a:t>Nutrients are not restored</a:t>
            </a:r>
          </a:p>
          <a:p>
            <a:r>
              <a:rPr lang="en-GB" dirty="0" smtClean="0"/>
              <a:t>Increased risk of crop failure then wind erosion.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786390" y="3706216"/>
            <a:ext cx="5117406" cy="1938992"/>
          </a:xfrm>
          <a:prstGeom prst="rect">
            <a:avLst/>
          </a:prstGeom>
          <a:solidFill>
            <a:srgbClr val="B96A13"/>
          </a:solidFill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</a:rPr>
              <a:t>Case study:</a:t>
            </a:r>
          </a:p>
          <a:p>
            <a:r>
              <a:rPr lang="en-GB" sz="2000" dirty="0" smtClean="0">
                <a:solidFill>
                  <a:schemeClr val="bg1"/>
                </a:solidFill>
              </a:rPr>
              <a:t>“Dust bowl” – 1930s American Mid West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bg1"/>
                </a:solidFill>
              </a:rPr>
              <a:t>Over use of 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bg1"/>
                </a:solidFill>
              </a:rPr>
              <a:t>Wind erosion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bg1"/>
                </a:solidFill>
              </a:rPr>
              <a:t>Soil and dust moved many thousands of kilometres</a:t>
            </a:r>
          </a:p>
        </p:txBody>
      </p:sp>
      <p:pic>
        <p:nvPicPr>
          <p:cNvPr id="1026" name="Picture 2" descr="Image result for map of dust bow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746" y="267679"/>
            <a:ext cx="3547704" cy="316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22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Deforestation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3930471" cy="4351338"/>
          </a:xfrm>
        </p:spPr>
        <p:txBody>
          <a:bodyPr/>
          <a:lstStyle/>
          <a:p>
            <a:r>
              <a:rPr lang="en-GB" dirty="0" smtClean="0"/>
              <a:t>Removal of vegetation leads to exposure of soil.</a:t>
            </a:r>
          </a:p>
          <a:p>
            <a:r>
              <a:rPr lang="en-GB" dirty="0" smtClean="0"/>
              <a:t>Tropical rainforests are in areas with very high precipitation.</a:t>
            </a:r>
          </a:p>
          <a:p>
            <a:r>
              <a:rPr lang="en-GB" dirty="0" smtClean="0"/>
              <a:t>Massive amounts of water erosion</a:t>
            </a:r>
          </a:p>
          <a:p>
            <a:r>
              <a:rPr lang="en-GB" dirty="0" smtClean="0"/>
              <a:t>Leaves slow down rain, roots bind the soil.</a:t>
            </a:r>
            <a:endParaRPr lang="en-GB" dirty="0"/>
          </a:p>
        </p:txBody>
      </p:sp>
      <p:pic>
        <p:nvPicPr>
          <p:cNvPr id="5122" name="Picture 2" descr="http://remaingreen.weebly.com/uploads/2/8/9/6/28968281/4714962_orig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3321" y="874753"/>
            <a:ext cx="3933970" cy="235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kinooze.com/wp-content/uploads/2012/08/Amazon-rainforest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4344" y="3537555"/>
            <a:ext cx="3971924" cy="2639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890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5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Unsustainable agricultural techniques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mtClean="0"/>
              <a:t>Techniques that can be applied over a long period of time without decrease in productivity or increased fertilisers.</a:t>
            </a:r>
          </a:p>
          <a:p>
            <a:r>
              <a:rPr lang="en-GB" smtClean="0"/>
              <a:t>Total removal of crops (leaves bare soil).</a:t>
            </a:r>
          </a:p>
          <a:p>
            <a:r>
              <a:rPr lang="en-GB" smtClean="0"/>
              <a:t>Growing crops in rows with bare soil in between.</a:t>
            </a:r>
          </a:p>
          <a:p>
            <a:pPr lvl="1"/>
            <a:r>
              <a:rPr lang="en-GB" smtClean="0"/>
              <a:t>Especially bad if rows are in the direction of the slope.</a:t>
            </a:r>
          </a:p>
          <a:p>
            <a:r>
              <a:rPr lang="en-GB" smtClean="0"/>
              <a:t>Ploughing in the direction of slope makes channels for the water to flow down.</a:t>
            </a:r>
          </a:p>
          <a:p>
            <a:endParaRPr lang="en-GB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28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5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Unsustainable agricultural techniques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mtClean="0"/>
              <a:t>Excessive use of pesticides (toxification).</a:t>
            </a:r>
          </a:p>
          <a:p>
            <a:r>
              <a:rPr lang="en-GB" smtClean="0"/>
              <a:t>Irrigation – water evaporates leaving behind a hard, salty layer (salinization).</a:t>
            </a:r>
          </a:p>
          <a:p>
            <a:r>
              <a:rPr lang="en-GB" smtClean="0"/>
              <a:t>Monocultures mean the same nutrients are depleted.</a:t>
            </a:r>
          </a:p>
          <a:p>
            <a:endParaRPr lang="en-GB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235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526" y="133307"/>
            <a:ext cx="9017626" cy="1325563"/>
          </a:xfrm>
        </p:spPr>
        <p:txBody>
          <a:bodyPr/>
          <a:lstStyle/>
          <a:p>
            <a:r>
              <a:rPr lang="en-GB" dirty="0" smtClean="0"/>
              <a:t>Unsustainable agricultural techniques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5771" y="1323349"/>
            <a:ext cx="7886700" cy="5386544"/>
          </a:xfrm>
        </p:spPr>
        <p:txBody>
          <a:bodyPr>
            <a:normAutofit/>
          </a:bodyPr>
          <a:lstStyle/>
          <a:p>
            <a:endParaRPr lang="en-GB" dirty="0" smtClean="0"/>
          </a:p>
          <a:p>
            <a:endParaRPr lang="en-GB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5880"/>
            <a:ext cx="9144000" cy="5519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553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alphaModFix amt="5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Urbanisation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smtClean="0"/>
              <a:t>More people now live in cities than in rural areas.</a:t>
            </a:r>
          </a:p>
          <a:p>
            <a:r>
              <a:rPr lang="en-GB" smtClean="0"/>
              <a:t>Increased run off may lead to extra erosion down stream.</a:t>
            </a:r>
          </a:p>
          <a:p>
            <a:r>
              <a:rPr lang="en-GB" smtClean="0"/>
              <a:t>Expanding into prime agricultural land.</a:t>
            </a:r>
            <a:endParaRPr lang="en-GB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http://infoamazonia.org/wp-content/uploads/2014/04/image-1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62152" y="720344"/>
            <a:ext cx="4207179" cy="550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07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5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Toxification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Increase soil acidity</a:t>
            </a:r>
          </a:p>
          <a:p>
            <a:r>
              <a:rPr lang="en-US" smtClean="0"/>
              <a:t>Caused by leaching of metals</a:t>
            </a:r>
          </a:p>
          <a:p>
            <a:r>
              <a:rPr lang="en-US" smtClean="0"/>
              <a:t>Burning of plant material increases pH</a:t>
            </a:r>
          </a:p>
          <a:p>
            <a:r>
              <a:rPr lang="en-US" smtClean="0"/>
              <a:t>Coal power plants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6762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5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Salinization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825625"/>
            <a:ext cx="8243532" cy="4351338"/>
          </a:xfrm>
        </p:spPr>
        <p:txBody>
          <a:bodyPr/>
          <a:lstStyle/>
          <a:p>
            <a:r>
              <a:rPr lang="en-US" dirty="0" smtClean="0"/>
              <a:t>Irrigation water contains small amounts of dissolved salts</a:t>
            </a:r>
          </a:p>
          <a:p>
            <a:r>
              <a:rPr lang="en-US" dirty="0" smtClean="0"/>
              <a:t>Evaporation leaves salts behind</a:t>
            </a:r>
          </a:p>
          <a:p>
            <a:r>
              <a:rPr lang="en-US" dirty="0" smtClean="0"/>
              <a:t>Salt builds up in soils.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2894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Waterlogging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356313" cy="4351338"/>
          </a:xfrm>
        </p:spPr>
        <p:txBody>
          <a:bodyPr/>
          <a:lstStyle/>
          <a:p>
            <a:r>
              <a:rPr lang="en-US" dirty="0" smtClean="0"/>
              <a:t>Precipitation and irrigation water not moving downward</a:t>
            </a:r>
          </a:p>
          <a:p>
            <a:r>
              <a:rPr lang="en-US" dirty="0" smtClean="0"/>
              <a:t>Water table rises</a:t>
            </a:r>
          </a:p>
          <a:p>
            <a:r>
              <a:rPr lang="en-US" dirty="0" smtClean="0"/>
              <a:t>Soil saturated or impermeable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691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077" y="238364"/>
            <a:ext cx="8739636" cy="2763628"/>
          </a:xfrm>
        </p:spPr>
        <p:txBody>
          <a:bodyPr/>
          <a:lstStyle/>
          <a:p>
            <a:r>
              <a:rPr lang="en-GB" dirty="0" smtClean="0"/>
              <a:t>Soil ecosystems change through succession.</a:t>
            </a:r>
          </a:p>
          <a:p>
            <a:r>
              <a:rPr lang="en-GB" dirty="0" smtClean="0"/>
              <a:t>Fertile soil contains a community of organisms that work to maintain functioning nutrient cycles.</a:t>
            </a:r>
          </a:p>
          <a:p>
            <a:r>
              <a:rPr lang="en-GB" dirty="0" smtClean="0"/>
              <a:t>These communities help keep the soil resistant to erosion.</a:t>
            </a:r>
            <a:endParaRPr lang="en-GB" dirty="0"/>
          </a:p>
        </p:txBody>
      </p:sp>
      <p:pic>
        <p:nvPicPr>
          <p:cNvPr id="1026" name="Picture 2" descr="http://media-2.web.britannica.com/eb-media/97/95197-004-7F9B8F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592" y="3001992"/>
            <a:ext cx="9151592" cy="385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120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74000"/>
          </a:blip>
          <a:stretch>
            <a:fillRect/>
          </a:stretch>
        </p:blipFill>
        <p:spPr>
          <a:xfrm>
            <a:off x="-1443" y="1"/>
            <a:ext cx="914544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Solutions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GB" dirty="0" smtClean="0"/>
          </a:p>
          <a:p>
            <a:r>
              <a:rPr lang="en-GB" dirty="0" smtClean="0"/>
              <a:t>Research each of the following:</a:t>
            </a:r>
          </a:p>
          <a:p>
            <a:pPr lvl="1"/>
            <a:r>
              <a:rPr lang="en-GB" sz="2800" dirty="0" smtClean="0"/>
              <a:t>Addition of soil conditioners (lime, organic material)</a:t>
            </a:r>
          </a:p>
          <a:p>
            <a:pPr lvl="1"/>
            <a:r>
              <a:rPr lang="en-GB" sz="2800" dirty="0" smtClean="0"/>
              <a:t>Wind reduction</a:t>
            </a:r>
          </a:p>
          <a:p>
            <a:pPr lvl="1"/>
            <a:r>
              <a:rPr lang="en-GB" sz="2800" dirty="0" smtClean="0"/>
              <a:t>Soil conserving cultivation techniques</a:t>
            </a:r>
          </a:p>
          <a:p>
            <a:pPr lvl="2"/>
            <a:r>
              <a:rPr lang="en-GB" sz="2800" dirty="0" smtClean="0"/>
              <a:t>Cover crops, terracing, ploughing, contour farming.</a:t>
            </a:r>
          </a:p>
          <a:p>
            <a:pPr lvl="1"/>
            <a:r>
              <a:rPr lang="en-GB" sz="2800" dirty="0" smtClean="0"/>
              <a:t>Improved irrigation (trickle flow)</a:t>
            </a:r>
          </a:p>
          <a:p>
            <a:pPr lvl="1"/>
            <a:r>
              <a:rPr lang="en-GB" sz="2800" dirty="0" smtClean="0"/>
              <a:t>Crop rotation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05361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Two main types of process can give rise to soil degradation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4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015406"/>
            <a:ext cx="7886700" cy="467869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 smtClean="0"/>
              <a:t>Processes that take away the soil (erosion).</a:t>
            </a:r>
          </a:p>
          <a:p>
            <a:pPr lvl="1"/>
            <a:r>
              <a:rPr lang="en-GB" dirty="0"/>
              <a:t>N</a:t>
            </a:r>
            <a:r>
              <a:rPr lang="en-GB" dirty="0" smtClean="0"/>
              <a:t>o or little vegetation on the soil.</a:t>
            </a:r>
          </a:p>
          <a:p>
            <a:pPr lvl="1"/>
            <a:r>
              <a:rPr lang="en-GB" dirty="0" smtClean="0"/>
              <a:t>Wind and water.</a:t>
            </a:r>
            <a:endParaRPr lang="en-GB" dirty="0"/>
          </a:p>
          <a:p>
            <a:pPr marL="514350" indent="-514350">
              <a:buFont typeface="+mj-lt"/>
              <a:buAutoNum type="arabicPeriod" startAt="2"/>
            </a:pPr>
            <a:r>
              <a:rPr lang="en-GB" dirty="0" smtClean="0"/>
              <a:t>Processes that make the soil less suitable for use.</a:t>
            </a:r>
          </a:p>
          <a:p>
            <a:pPr lvl="1"/>
            <a:r>
              <a:rPr lang="en-GB" dirty="0" smtClean="0"/>
              <a:t>Loss of chemicals/nutrients (leaching)</a:t>
            </a:r>
          </a:p>
          <a:p>
            <a:pPr lvl="1"/>
            <a:r>
              <a:rPr lang="en-GB" dirty="0" smtClean="0"/>
              <a:t>Addition of chemicals (pollution)</a:t>
            </a:r>
          </a:p>
          <a:p>
            <a:pPr lvl="1"/>
            <a:endParaRPr lang="en-GB" dirty="0"/>
          </a:p>
          <a:p>
            <a:r>
              <a:rPr lang="en-GB" dirty="0" smtClean="0"/>
              <a:t>Generally commercial industrialised food production systems reduce soil fertility more than small-scale subsistence farming.</a:t>
            </a:r>
          </a:p>
        </p:txBody>
      </p:sp>
    </p:spTree>
    <p:extLst>
      <p:ext uri="{BB962C8B-B14F-4D97-AF65-F5344CB8AC3E}">
        <p14:creationId xmlns:p14="http://schemas.microsoft.com/office/powerpoint/2010/main" val="183603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alphaModFix amt="4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Soil Erosion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4888230" cy="4351338"/>
          </a:xfrm>
        </p:spPr>
        <p:txBody>
          <a:bodyPr/>
          <a:lstStyle/>
          <a:p>
            <a:r>
              <a:rPr lang="en-US" dirty="0" smtClean="0"/>
              <a:t>Movement of soil, especially surface litter and topsoil</a:t>
            </a:r>
          </a:p>
          <a:p>
            <a:r>
              <a:rPr lang="en-US" dirty="0" smtClean="0"/>
              <a:t>Two main agents of erosion</a:t>
            </a:r>
          </a:p>
          <a:p>
            <a:pPr lvl="1"/>
            <a:r>
              <a:rPr lang="en-US" dirty="0" smtClean="0"/>
              <a:t>Wind</a:t>
            </a:r>
          </a:p>
          <a:p>
            <a:pPr lvl="1"/>
            <a:r>
              <a:rPr lang="en-US" dirty="0" smtClean="0"/>
              <a:t>Flowing Water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408" y="1078231"/>
            <a:ext cx="3398632" cy="253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142" y="4181556"/>
            <a:ext cx="4010978" cy="2404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150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3" t="15710" r="4500" b="2889"/>
          <a:stretch/>
        </p:blipFill>
        <p:spPr bwMode="auto">
          <a:xfrm>
            <a:off x="-29746" y="626222"/>
            <a:ext cx="9173746" cy="6109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Soil Erosion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545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5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1" y="17760"/>
            <a:ext cx="9150821" cy="68402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Sheet Wash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mtClean="0"/>
              <a:t>Large areas of surface soil are washed away during heaving rain.</a:t>
            </a:r>
          </a:p>
          <a:p>
            <a:r>
              <a:rPr lang="en-GB" smtClean="0"/>
              <a:t>Can include landslides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22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alphaModFix amt="55000"/>
          </a:blip>
          <a:stretch>
            <a:fillRect/>
          </a:stretch>
        </p:blipFill>
        <p:spPr>
          <a:xfrm>
            <a:off x="11657" y="1"/>
            <a:ext cx="921833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Gullying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Channels develop on hillsides following rainfall.</a:t>
            </a:r>
          </a:p>
          <a:p>
            <a:r>
              <a:rPr lang="en-GB" dirty="0" smtClean="0"/>
              <a:t>Over time they get deeper and deeper.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662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6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340" y="0"/>
            <a:ext cx="9156339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Wind Erosion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mtClean="0"/>
              <a:t>Drier soils have the top layers consistently removed.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553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alphaModFix amt="4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23587"/>
            <a:ext cx="7886700" cy="1325563"/>
          </a:xfrm>
        </p:spPr>
        <p:txBody>
          <a:bodyPr/>
          <a:lstStyle/>
          <a:p>
            <a:r>
              <a:rPr lang="en-GB" dirty="0" smtClean="0"/>
              <a:t>Human activities that lead to soil degradation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49150"/>
            <a:ext cx="7886700" cy="1809205"/>
          </a:xfrm>
        </p:spPr>
        <p:txBody>
          <a:bodyPr numCol="2"/>
          <a:lstStyle/>
          <a:p>
            <a:r>
              <a:rPr lang="en-GB" dirty="0" smtClean="0"/>
              <a:t>Overgrazing</a:t>
            </a:r>
          </a:p>
          <a:p>
            <a:r>
              <a:rPr lang="en-GB" dirty="0" err="1" smtClean="0"/>
              <a:t>Overcropping</a:t>
            </a:r>
            <a:endParaRPr lang="en-GB" dirty="0" smtClean="0"/>
          </a:p>
          <a:p>
            <a:r>
              <a:rPr lang="en-GB" dirty="0" smtClean="0"/>
              <a:t>Deforestation</a:t>
            </a:r>
          </a:p>
          <a:p>
            <a:r>
              <a:rPr lang="en-GB" dirty="0" smtClean="0"/>
              <a:t>Unsustainable agriculture</a:t>
            </a:r>
          </a:p>
          <a:p>
            <a:r>
              <a:rPr lang="en-GB" dirty="0" smtClean="0"/>
              <a:t>Urbanisation</a:t>
            </a:r>
            <a:endParaRPr lang="en-GB" dirty="0"/>
          </a:p>
        </p:txBody>
      </p:sp>
      <p:pic>
        <p:nvPicPr>
          <p:cNvPr id="2050" name="Picture 2" descr="http://www.hardrainproject.com/thumbnail.php?im=SP1178388.jpg&amp;type=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79656"/>
            <a:ext cx="5033675" cy="327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720" y="2823686"/>
            <a:ext cx="2895600" cy="385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475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3382</TotalTime>
  <Words>572</Words>
  <Application>Microsoft Office PowerPoint</Application>
  <PresentationFormat>On-screen Show (4:3)</PresentationFormat>
  <Paragraphs>100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Topic 5.3: Soil degradation and conservation</vt:lpstr>
      <vt:lpstr>PowerPoint Presentation</vt:lpstr>
      <vt:lpstr>Two main types of process can give rise to soil degradation</vt:lpstr>
      <vt:lpstr>Soil Erosion</vt:lpstr>
      <vt:lpstr>Soil Erosion</vt:lpstr>
      <vt:lpstr>Sheet Wash</vt:lpstr>
      <vt:lpstr>Gullying</vt:lpstr>
      <vt:lpstr>Wind Erosion</vt:lpstr>
      <vt:lpstr>Human activities that lead to soil degradation</vt:lpstr>
      <vt:lpstr>Overgrazing</vt:lpstr>
      <vt:lpstr>Overcropping</vt:lpstr>
      <vt:lpstr>Deforestation</vt:lpstr>
      <vt:lpstr>Unsustainable agricultural techniques</vt:lpstr>
      <vt:lpstr>Unsustainable agricultural techniques</vt:lpstr>
      <vt:lpstr>Unsustainable agricultural techniques</vt:lpstr>
      <vt:lpstr>Urbanisation</vt:lpstr>
      <vt:lpstr>Toxification</vt:lpstr>
      <vt:lpstr>Salinization</vt:lpstr>
      <vt:lpstr>Waterlogging</vt:lpstr>
      <vt:lpstr>Solutions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Topic 3: Biodiversity and Conservation</dc:title>
  <dc:creator>Microsoft account</dc:creator>
  <cp:lastModifiedBy>William Green</cp:lastModifiedBy>
  <cp:revision>90</cp:revision>
  <dcterms:created xsi:type="dcterms:W3CDTF">2015-11-16T20:37:48Z</dcterms:created>
  <dcterms:modified xsi:type="dcterms:W3CDTF">2017-02-09T09:43:34Z</dcterms:modified>
</cp:coreProperties>
</file>