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8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129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Have students in table groups try to figure out what we will be doing in the lab based on this graphic alone.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 students time to 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table share out answers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have students discuss the various RV options that arise and pro’s/cons of each.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lead discussion so students settle on RV as % change in mass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ask for examples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biologyforlife.com/graphing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biologyforlife.com/graphing-with-excel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25" y="146225"/>
            <a:ext cx="6660252" cy="47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125" y="2668100"/>
            <a:ext cx="2746625" cy="21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3439575" y="184375"/>
            <a:ext cx="5518500" cy="6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LAB:  </a:t>
            </a:r>
            <a:r>
              <a:rPr lang="en" sz="2600" b="1"/>
              <a:t>Using a potato to illustrate cell membrane transport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5175" y="0"/>
            <a:ext cx="83817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INITIAL DATA TABLE SETUP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62325" y="753475"/>
            <a:ext cx="8267400" cy="420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Your group will collect data for 1 trial of all 6 levels of the 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" dirty="0" smtClean="0">
                <a:solidFill>
                  <a:srgbClr val="0000FF"/>
                </a:solidFill>
              </a:rPr>
              <a:t>V</a:t>
            </a:r>
            <a:r>
              <a:rPr lang="en" dirty="0">
                <a:solidFill>
                  <a:srgbClr val="0000FF"/>
                </a:solidFill>
              </a:rPr>
              <a:t>.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What data do you need to measure?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What is the unit of the data?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What is the measurement uncertainty for your measurements?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/>
              <a:t>mass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/>
              <a:t>volume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dirty="0"/>
              <a:t>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Stop pre-lab</a:t>
            </a:r>
          </a:p>
        </p:txBody>
      </p:sp>
      <p:pic>
        <p:nvPicPr>
          <p:cNvPr id="106" name="Shape 106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 1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0000FF"/>
                </a:solidFill>
              </a:rPr>
              <a:t>Your group will collect data for 1 trial of all 6 levels of the 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" dirty="0" smtClean="0">
                <a:solidFill>
                  <a:srgbClr val="0000FF"/>
                </a:solidFill>
              </a:rPr>
              <a:t>V</a:t>
            </a:r>
            <a:r>
              <a:rPr lang="en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Day 2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86868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Collect your final data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Calculate % change of mass for each potato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Have ONE group member submit your results       for class data via the online form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22650" y="1870700"/>
            <a:ext cx="7387800" cy="17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% change = </a:t>
            </a:r>
            <a:r>
              <a:rPr lang="en" sz="3000" u="sng"/>
              <a:t>final mass - initial mass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                                 initial mass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20" name="Shape 120"/>
          <p:cNvSpPr txBox="1"/>
          <p:nvPr/>
        </p:nvSpPr>
        <p:spPr>
          <a:xfrm>
            <a:off x="7279750" y="2016125"/>
            <a:ext cx="1324800" cy="75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 100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8686800" cy="406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Calculate mean percent change for class data (show worked example for one level)</a:t>
            </a:r>
          </a:p>
          <a:p>
            <a:pPr marL="4572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In lab book, graph mean percent change results (use at least a half page).  Be sure to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use the right type of graph</a:t>
            </a:r>
            <a:r>
              <a:rPr lang="en" sz="3600"/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Determining Osmolarity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Create a line of best fit </a:t>
            </a:r>
            <a:r>
              <a:rPr lang="en" dirty="0" smtClean="0"/>
              <a:t>o</a:t>
            </a:r>
            <a:r>
              <a:rPr lang="en-US" dirty="0" smtClean="0"/>
              <a:t>n</a:t>
            </a:r>
            <a:r>
              <a:rPr lang="en" dirty="0" smtClean="0"/>
              <a:t> </a:t>
            </a:r>
            <a:r>
              <a:rPr lang="en" dirty="0"/>
              <a:t>the graph to show the trend in the % change of mass.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Use the graph to estimate the molarity of the potato. Highlight your estimate in your lab book.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Stop Analysis pt1</a:t>
            </a:r>
          </a:p>
        </p:txBody>
      </p:sp>
      <p:pic>
        <p:nvPicPr>
          <p:cNvPr id="138" name="Shape 138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Standard Deviation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Compare your standard deviation calculations with others at your table group.  Everyone should have the same number!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Add the standard deviations to your graph by drawings lines up (+1SD) and down (-1SD) from each point in the graph.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Graphing in Excel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Attempt an Excel graph with error bars  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Follow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these directions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Come tomorrow with a printed version in lab book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DO NOT just print someone else’s version.  </a:t>
            </a:r>
            <a:r>
              <a:rPr lang="en" b="1">
                <a:solidFill>
                  <a:srgbClr val="0000FF"/>
                </a:solidFill>
              </a:rPr>
              <a:t>You need to learn how to do this.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Questions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Determination of osmolarity of the potato. 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Explain how you determined the potato osmolarity.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Explain what why there is a positive % change in mass in some solutions. 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Explain what why there is a negative % change in mass in some solutions.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Explain what the standard deviation of each level represents.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500"/>
            <a:ext cx="6609576" cy="21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4450"/>
            <a:ext cx="6609576" cy="21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197100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0.0 osmol/L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390375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0.2 osmol/L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4768025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0.4 osmol/L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64750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0.6 osmol/L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2440700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0.8 osmol/L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768025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1.0 osmol/L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2700"/>
            <a:ext cx="5468274" cy="17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6650"/>
            <a:ext cx="5468271" cy="17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197100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0.0 osmol/L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1976175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0.2 osmol/L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3833000" y="1983650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0.4 osmol/L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164750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0.6 osmol/L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2305125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0.8 osmol/L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007425" y="4443775"/>
            <a:ext cx="1392300" cy="1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1.0 osmol/L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5468275" y="209800"/>
            <a:ext cx="3515100" cy="455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Pre-lab: </a:t>
            </a:r>
            <a:r>
              <a:rPr lang="en" sz="1800" b="1" dirty="0">
                <a:solidFill>
                  <a:srgbClr val="FF0000"/>
                </a:solidFill>
              </a:rPr>
              <a:t>5-7 minutes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(in lab book)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dirty="0"/>
              <a:t>Use your device to define </a:t>
            </a:r>
            <a:r>
              <a:rPr lang="en" sz="2200" u="sng" dirty="0"/>
              <a:t>solute </a:t>
            </a:r>
            <a:r>
              <a:rPr lang="en" sz="2200" dirty="0"/>
              <a:t>and </a:t>
            </a:r>
            <a:r>
              <a:rPr lang="en" sz="2200" u="sng" dirty="0"/>
              <a:t>osmolarity</a:t>
            </a:r>
            <a:r>
              <a:rPr lang="en" sz="2200" dirty="0"/>
              <a:t>.</a:t>
            </a:r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dirty="0"/>
              <a:t>Identify the </a:t>
            </a:r>
            <a:r>
              <a:rPr lang="en-US" sz="2200" dirty="0" smtClean="0"/>
              <a:t>independent</a:t>
            </a:r>
            <a:r>
              <a:rPr lang="en" sz="2200" dirty="0" smtClean="0"/>
              <a:t> </a:t>
            </a:r>
            <a:r>
              <a:rPr lang="en" sz="2200" dirty="0"/>
              <a:t>variable </a:t>
            </a:r>
            <a:r>
              <a:rPr lang="en" sz="2200" dirty="0" smtClean="0"/>
              <a:t>(</a:t>
            </a:r>
            <a:r>
              <a:rPr lang="en-US" sz="2200" dirty="0" smtClean="0"/>
              <a:t>I</a:t>
            </a:r>
            <a:r>
              <a:rPr lang="en" sz="2200" dirty="0" smtClean="0"/>
              <a:t>V</a:t>
            </a:r>
            <a:r>
              <a:rPr lang="en" sz="2200" dirty="0"/>
              <a:t>) and the </a:t>
            </a:r>
            <a:r>
              <a:rPr lang="en" sz="2200" i="1" dirty="0"/>
              <a:t>levels</a:t>
            </a:r>
            <a:r>
              <a:rPr lang="en" sz="2200" dirty="0"/>
              <a:t> of the </a:t>
            </a:r>
            <a:r>
              <a:rPr lang="en-US" sz="2200" dirty="0" smtClean="0"/>
              <a:t>I</a:t>
            </a:r>
            <a:r>
              <a:rPr lang="en" sz="2200" dirty="0" smtClean="0"/>
              <a:t>V</a:t>
            </a:r>
            <a:r>
              <a:rPr lang="en" sz="2200" dirty="0"/>
              <a:t>.</a:t>
            </a:r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dirty="0"/>
              <a:t>Identify the </a:t>
            </a:r>
            <a:r>
              <a:rPr lang="en-US" sz="2200" dirty="0" smtClean="0"/>
              <a:t>dependent</a:t>
            </a:r>
            <a:r>
              <a:rPr lang="en" sz="2200" dirty="0" smtClean="0"/>
              <a:t> </a:t>
            </a:r>
            <a:r>
              <a:rPr lang="en" sz="2200" dirty="0"/>
              <a:t>variable </a:t>
            </a:r>
            <a:r>
              <a:rPr lang="en" sz="2200" dirty="0" smtClean="0"/>
              <a:t>(</a:t>
            </a:r>
            <a:r>
              <a:rPr lang="en-US" sz="2200" dirty="0" smtClean="0"/>
              <a:t>D</a:t>
            </a:r>
            <a:r>
              <a:rPr lang="en" sz="2200" dirty="0" smtClean="0"/>
              <a:t>V</a:t>
            </a:r>
            <a:r>
              <a:rPr lang="en" sz="2200" dirty="0"/>
              <a:t>)</a:t>
            </a:r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dirty="0"/>
              <a:t>Write a problem question.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Debrief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 dirty="0"/>
              <a:t>Solute: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" sz="3600" dirty="0"/>
              <a:t>Osmolarity: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 dirty="0"/>
              <a:t>I</a:t>
            </a:r>
            <a:r>
              <a:rPr lang="en" sz="3600" dirty="0" smtClean="0"/>
              <a:t>V</a:t>
            </a:r>
            <a:r>
              <a:rPr lang="en" sz="3600" dirty="0"/>
              <a:t>: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" sz="3600" i="1" dirty="0"/>
              <a:t>levels</a:t>
            </a:r>
            <a:r>
              <a:rPr lang="en" sz="3600" dirty="0"/>
              <a:t> of the </a:t>
            </a:r>
            <a:r>
              <a:rPr lang="en-US" sz="3600" dirty="0" smtClean="0"/>
              <a:t>I</a:t>
            </a:r>
            <a:r>
              <a:rPr lang="en" sz="3600" dirty="0" smtClean="0"/>
              <a:t>V</a:t>
            </a:r>
            <a:r>
              <a:rPr lang="en" sz="3600" dirty="0"/>
              <a:t>.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 dirty="0"/>
              <a:t>I</a:t>
            </a:r>
            <a:r>
              <a:rPr lang="en" sz="3600" dirty="0" smtClean="0"/>
              <a:t>V </a:t>
            </a:r>
            <a:r>
              <a:rPr lang="en" sz="3600" dirty="0"/>
              <a:t>(and why △)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" sz="3600" dirty="0"/>
              <a:t>Problem question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19850" y="163800"/>
            <a:ext cx="8958900" cy="47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Grab a whiteboard and as a table group, draw what you agree to be the predicted graph for the potato lab results.</a:t>
            </a:r>
          </a:p>
          <a:p>
            <a:pPr lvl="0">
              <a:spcBef>
                <a:spcPts val="0"/>
              </a:spcBef>
              <a:buNone/>
            </a:pPr>
            <a:endParaRPr sz="3600" dirty="0"/>
          </a:p>
          <a:p>
            <a:pPr lvl="0">
              <a:spcBef>
                <a:spcPts val="0"/>
              </a:spcBef>
              <a:buNone/>
            </a:pPr>
            <a:r>
              <a:rPr lang="en" sz="3600" dirty="0"/>
              <a:t>Consider: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I</a:t>
            </a:r>
            <a:r>
              <a:rPr lang="en" sz="2400" dirty="0" smtClean="0"/>
              <a:t>V </a:t>
            </a:r>
            <a:r>
              <a:rPr lang="en" sz="2400" dirty="0"/>
              <a:t>on X axis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D</a:t>
            </a:r>
            <a:r>
              <a:rPr lang="en" sz="2400" dirty="0" smtClean="0"/>
              <a:t>V </a:t>
            </a:r>
            <a:r>
              <a:rPr lang="en" sz="2400" dirty="0"/>
              <a:t>on Y axis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How will you differentiate an increase in from a decrease in the </a:t>
            </a:r>
            <a:r>
              <a:rPr lang="en-US" sz="2400" dirty="0" smtClean="0"/>
              <a:t>D</a:t>
            </a:r>
            <a:r>
              <a:rPr lang="en" sz="2400" dirty="0" smtClean="0"/>
              <a:t>V</a:t>
            </a:r>
            <a:r>
              <a:rPr lang="en" sz="2400" dirty="0"/>
              <a:t>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3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Pre-lab cont...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650" y="1924050"/>
            <a:ext cx="4572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04100" y="686250"/>
            <a:ext cx="3684300" cy="423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 startAt="5"/>
            </a:pPr>
            <a:r>
              <a:rPr lang="en" sz="2400" dirty="0"/>
              <a:t>Write a hypothesis to explain the relationship between the </a:t>
            </a:r>
            <a:r>
              <a:rPr lang="en-US" sz="2400" dirty="0" smtClean="0"/>
              <a:t>I</a:t>
            </a:r>
            <a:r>
              <a:rPr lang="en" sz="2400" dirty="0" smtClean="0"/>
              <a:t>V </a:t>
            </a:r>
            <a:r>
              <a:rPr lang="en" sz="2400" dirty="0"/>
              <a:t>and </a:t>
            </a:r>
            <a:r>
              <a:rPr lang="en-US" sz="2400" dirty="0" smtClean="0"/>
              <a:t>D</a:t>
            </a:r>
            <a:r>
              <a:rPr lang="en" sz="2400" dirty="0" smtClean="0"/>
              <a:t>V</a:t>
            </a:r>
            <a:r>
              <a:rPr lang="en" sz="2400" dirty="0"/>
              <a:t>.  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800" i="1" dirty="0">
                <a:solidFill>
                  <a:srgbClr val="FF0000"/>
                </a:solidFill>
              </a:rPr>
              <a:t>“If the solution is hypertonic to the potato, then the mass will… because…”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800" i="1" dirty="0">
                <a:solidFill>
                  <a:srgbClr val="FF0000"/>
                </a:solidFill>
              </a:rPr>
              <a:t>“If the solution is isotonic to the potato, then the mass will… because…”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1800" i="1" dirty="0">
                <a:solidFill>
                  <a:srgbClr val="FF0000"/>
                </a:solidFill>
              </a:rPr>
              <a:t>“If the solution is hypotonic to the potato, then the mass will… because…”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3" name="Shape 73"/>
          <p:cNvSpPr txBox="1"/>
          <p:nvPr/>
        </p:nvSpPr>
        <p:spPr>
          <a:xfrm>
            <a:off x="4459650" y="214325"/>
            <a:ext cx="4572000" cy="14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AutoNum type="arabicPeriod" startAt="6"/>
            </a:pPr>
            <a:r>
              <a:rPr lang="en"/>
              <a:t> </a:t>
            </a:r>
            <a:r>
              <a:rPr lang="en" sz="3000">
                <a:solidFill>
                  <a:schemeClr val="dk1"/>
                </a:solidFill>
              </a:rPr>
              <a:t>Create a graph to illustrate your expected results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5188000" y="2314250"/>
            <a:ext cx="6600" cy="2905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48562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the following controlled variables?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166525"/>
            <a:ext cx="8229600" cy="375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Using the same size beaker?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Having consistent room temperature?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Stirring all solutions equally?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Using the same potato source?</a:t>
            </a:r>
          </a:p>
          <a:p>
            <a:pPr marL="457200" lvl="0" indent="-419100" rtl="0">
              <a:spcBef>
                <a:spcPts val="0"/>
              </a:spcBef>
              <a:buAutoNum type="arabicPeriod"/>
            </a:pPr>
            <a:r>
              <a:rPr lang="en"/>
              <a:t>Keeping the potato the same size and shape?</a:t>
            </a:r>
          </a:p>
          <a:p>
            <a:pPr marL="457200" lvl="0" indent="-419100">
              <a:spcBef>
                <a:spcPts val="0"/>
              </a:spcBef>
              <a:buAutoNum type="arabicPeriod"/>
            </a:pPr>
            <a:r>
              <a:rPr lang="en"/>
              <a:t>Using the same gram scale for all measurements?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Validity Measures vs.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Controlled Variables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Good Lab Practices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Using consistency in tools or lab technique to ensure measurements are consistent across trials</a:t>
            </a:r>
          </a:p>
        </p:txBody>
      </p:sp>
      <p:sp>
        <p:nvSpPr>
          <p:cNvPr id="87" name="Shape 87"/>
          <p:cNvSpPr/>
          <p:nvPr/>
        </p:nvSpPr>
        <p:spPr>
          <a:xfrm>
            <a:off x="4367925" y="-551100"/>
            <a:ext cx="4776084" cy="2041092"/>
          </a:xfrm>
          <a:prstGeom prst="irregularSeal2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COMMON STUDENT MISCONCEPTION…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Controlled Variable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 variable that might impact the responding variable if not held constant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Pre-lab cont...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149125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AutoNum type="arabicPeriod" startAt="7"/>
            </a:pPr>
            <a:r>
              <a:rPr lang="en"/>
              <a:t>Identify three good lab practices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AutoNum type="arabicPeriod" startAt="7"/>
            </a:pPr>
            <a:r>
              <a:rPr lang="en"/>
              <a:t>Create a table that:</a:t>
            </a:r>
          </a:p>
          <a:p>
            <a:pPr marL="914400" lvl="1" indent="-381000" rtl="0">
              <a:spcBef>
                <a:spcPts val="0"/>
              </a:spcBef>
            </a:pPr>
            <a:r>
              <a:rPr lang="en"/>
              <a:t>lists three controlled variables</a:t>
            </a:r>
          </a:p>
          <a:p>
            <a:pPr marL="914400" lvl="1" indent="-381000" rtl="0">
              <a:spcBef>
                <a:spcPts val="0"/>
              </a:spcBef>
            </a:pPr>
            <a:r>
              <a:rPr lang="en"/>
              <a:t>explains </a:t>
            </a:r>
            <a:r>
              <a:rPr lang="en" u="sng"/>
              <a:t>why</a:t>
            </a:r>
            <a:r>
              <a:rPr lang="en"/>
              <a:t> each variable must be controlled</a:t>
            </a:r>
          </a:p>
          <a:p>
            <a:pPr marL="914400" lvl="1" indent="-381000" rtl="0">
              <a:spcBef>
                <a:spcPts val="0"/>
              </a:spcBef>
            </a:pPr>
            <a:r>
              <a:rPr lang="en"/>
              <a:t>explains </a:t>
            </a:r>
            <a:r>
              <a:rPr lang="en" u="sng"/>
              <a:t>how</a:t>
            </a:r>
            <a:r>
              <a:rPr lang="en"/>
              <a:t> each variable can be controlled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740</Words>
  <Application>Microsoft Macintosh PowerPoint</Application>
  <PresentationFormat>On-screen Show (16:9)</PresentationFormat>
  <Paragraphs>116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 Light</vt:lpstr>
      <vt:lpstr>PowerPoint Presentation</vt:lpstr>
      <vt:lpstr>PowerPoint Presentation</vt:lpstr>
      <vt:lpstr>PowerPoint Presentation</vt:lpstr>
      <vt:lpstr>Debrief</vt:lpstr>
      <vt:lpstr>PowerPoint Presentation</vt:lpstr>
      <vt:lpstr>Pre-lab cont...</vt:lpstr>
      <vt:lpstr>Are the following controlled variables?</vt:lpstr>
      <vt:lpstr>Validity Measures vs.  Controlled Variables</vt:lpstr>
      <vt:lpstr>Pre-lab cont...</vt:lpstr>
      <vt:lpstr>INITIAL DATA TABLE SETUP</vt:lpstr>
      <vt:lpstr>Stop pre-lab</vt:lpstr>
      <vt:lpstr>Day 1</vt:lpstr>
      <vt:lpstr>Day 2</vt:lpstr>
      <vt:lpstr>Analysis</vt:lpstr>
      <vt:lpstr>Determining Osmolarity</vt:lpstr>
      <vt:lpstr>Stop Analysis pt1</vt:lpstr>
      <vt:lpstr>Standard Deviation</vt:lpstr>
      <vt:lpstr>Graphing in Excel</vt:lpstr>
      <vt:lpstr>Analysis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 Max Green</cp:lastModifiedBy>
  <cp:revision>2</cp:revision>
  <dcterms:modified xsi:type="dcterms:W3CDTF">2017-11-02T14:17:12Z</dcterms:modified>
</cp:coreProperties>
</file>