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61" r:id="rId5"/>
    <p:sldId id="269" r:id="rId6"/>
    <p:sldId id="274" r:id="rId7"/>
    <p:sldId id="275" r:id="rId8"/>
    <p:sldId id="265" r:id="rId9"/>
    <p:sldId id="258" r:id="rId10"/>
    <p:sldId id="276" r:id="rId11"/>
    <p:sldId id="262" r:id="rId12"/>
    <p:sldId id="277" r:id="rId13"/>
    <p:sldId id="278" r:id="rId14"/>
    <p:sldId id="279" r:id="rId15"/>
    <p:sldId id="280" r:id="rId16"/>
    <p:sldId id="281" r:id="rId17"/>
    <p:sldId id="282" r:id="rId18"/>
    <p:sldId id="264" r:id="rId19"/>
    <p:sldId id="283" r:id="rId20"/>
    <p:sldId id="267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1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53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8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37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36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19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6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0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07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97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6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C917-0309-443B-90DE-DA225072B0DE}" type="datetimeFigureOut">
              <a:rPr lang="en-GB" smtClean="0"/>
              <a:t>06/10/2016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91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82" y="332534"/>
            <a:ext cx="8793856" cy="72492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Topic 4.3: Aquatic food production systems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870310"/>
            <a:ext cx="8709338" cy="16852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133463"/>
            <a:ext cx="422047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Starter:</a:t>
            </a:r>
          </a:p>
          <a:p>
            <a:r>
              <a:rPr lang="en-GB" sz="2400" dirty="0" smtClean="0"/>
              <a:t>Create a spider diagram with everything you currently know about fisheries and fishing</a:t>
            </a:r>
          </a:p>
        </p:txBody>
      </p:sp>
      <p:pic>
        <p:nvPicPr>
          <p:cNvPr id="1026" name="Picture 2" descr="http://www.willflyforfood.net/uploads/food-travel3/skorea/food/noryangjin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55541"/>
            <a:ext cx="4220470" cy="257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rangepersons.com/images/content/136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853" y="2555541"/>
            <a:ext cx="4550259" cy="414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9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6"/>
            <a:ext cx="9136755" cy="68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Aquaculture - Benefits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Fish Farming is becoming more sustainable due to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Fishmeal using scraps that we wanted in the past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Waste products from livestock and poultry industry are being used instead of fishmeal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Many carnivorous fish species are able to obtain enough nutrients from other sources instead of eating other fish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China uses carp and catfish which grow in rice paddy fields. These fish add nutrients to the water which act as a fertilizer for the rice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8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529" y="171943"/>
            <a:ext cx="7886700" cy="1325563"/>
          </a:xfrm>
        </p:spPr>
        <p:txBody>
          <a:bodyPr/>
          <a:lstStyle/>
          <a:p>
            <a:r>
              <a:rPr lang="en-GB" dirty="0" smtClean="0"/>
              <a:t>So why not just farm fish?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435" y="1622739"/>
            <a:ext cx="4535779" cy="477806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Loss of habitat</a:t>
            </a:r>
          </a:p>
          <a:p>
            <a:r>
              <a:rPr lang="en-GB" dirty="0" smtClean="0"/>
              <a:t>Pollution (food, antibiotics and other medicines)</a:t>
            </a:r>
          </a:p>
          <a:p>
            <a:r>
              <a:rPr lang="en-GB" dirty="0" smtClean="0"/>
              <a:t>Spread of disease</a:t>
            </a:r>
          </a:p>
          <a:p>
            <a:r>
              <a:rPr lang="en-GB" dirty="0" smtClean="0"/>
              <a:t>Escaped individuals:</a:t>
            </a:r>
          </a:p>
          <a:p>
            <a:pPr lvl="1"/>
            <a:r>
              <a:rPr lang="en-GB" dirty="0" smtClean="0"/>
              <a:t>GMO</a:t>
            </a:r>
          </a:p>
          <a:p>
            <a:pPr lvl="1"/>
            <a:r>
              <a:rPr lang="en-GB" dirty="0" smtClean="0"/>
              <a:t>Outcompete native species</a:t>
            </a:r>
          </a:p>
          <a:p>
            <a:r>
              <a:rPr lang="en-GB" dirty="0" smtClean="0"/>
              <a:t>Some species just not suited to being </a:t>
            </a:r>
            <a:r>
              <a:rPr lang="en-GB" dirty="0" smtClean="0"/>
              <a:t>farmed</a:t>
            </a:r>
          </a:p>
          <a:p>
            <a:r>
              <a:rPr lang="en-GB" dirty="0" smtClean="0"/>
              <a:t>May increase competition with native species</a:t>
            </a:r>
            <a:endParaRPr lang="en-GB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432" y="1828800"/>
            <a:ext cx="4113620" cy="44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1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392" y="0"/>
            <a:ext cx="319160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Governance of the Ocean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 Convention of the Laws of the Sea (UNCLOS) – 1982</a:t>
            </a:r>
          </a:p>
          <a:p>
            <a:r>
              <a:rPr lang="en-US" dirty="0" smtClean="0"/>
              <a:t>Continental shelves belong to the country which the arise</a:t>
            </a:r>
          </a:p>
          <a:p>
            <a:r>
              <a:rPr lang="en-US" dirty="0" smtClean="0"/>
              <a:t>200 nautical mile limit from the low water to the shore for a country that exclusively belongs to that country for economical use</a:t>
            </a:r>
          </a:p>
          <a:p>
            <a:r>
              <a:rPr lang="en-US" dirty="0" smtClean="0"/>
              <a:t>Outside these areas is known as international waters and is controlled by no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872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Conflict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Cod wars – series of disputes between Britain and Iceland from 195s to 1970s</a:t>
            </a:r>
          </a:p>
          <a:p>
            <a:r>
              <a:rPr lang="en-US" dirty="0" smtClean="0"/>
              <a:t>Turbot was between Canada and Spain in 1995</a:t>
            </a:r>
          </a:p>
          <a:p>
            <a:r>
              <a:rPr lang="en-US" dirty="0" smtClean="0"/>
              <a:t>India and Sri Lank in 2012</a:t>
            </a:r>
          </a:p>
          <a:p>
            <a:r>
              <a:rPr lang="en-US" dirty="0" smtClean="0"/>
              <a:t>This year China has increased their fishing fleet creating conflicts with Indonesia, Philippines, Korea and Russia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43" y="4630962"/>
            <a:ext cx="3346642" cy="22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87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77" y="4153891"/>
            <a:ext cx="4314423" cy="270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Tragedy of the Commons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Conflict between individual need and the common good of society</a:t>
            </a:r>
          </a:p>
          <a:p>
            <a:r>
              <a:rPr lang="en-US" dirty="0" smtClean="0"/>
              <a:t>If resource is seen as belonging to all, we tend to overuse and exploit it</a:t>
            </a:r>
          </a:p>
          <a:p>
            <a:r>
              <a:rPr lang="en-US" dirty="0" smtClean="0"/>
              <a:t>Oceans, lakes and rivers tend to be good examples of the tragedy of the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65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Tragedy of the Commons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Conflict between individual need and the common good of society</a:t>
            </a:r>
          </a:p>
          <a:p>
            <a:r>
              <a:rPr lang="en-US" dirty="0" smtClean="0"/>
              <a:t>If resource is seen as belonging to all, we tend to overuse and exploit</a:t>
            </a:r>
          </a:p>
          <a:p>
            <a:r>
              <a:rPr lang="en-US" dirty="0" smtClean="0"/>
              <a:t>Oceans, lakes and rivers tend to be good examples of the tragedy of the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33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Sustainable Yield (MSY)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Sustainable Yield: The amount of natural capital that can be extracted each year without depleting the stock to a point it is not </a:t>
            </a:r>
            <a:r>
              <a:rPr lang="en-US" dirty="0" err="1" smtClean="0"/>
              <a:t>replenishable</a:t>
            </a:r>
            <a:endParaRPr lang="en-US" dirty="0" smtClean="0"/>
          </a:p>
          <a:p>
            <a:r>
              <a:rPr lang="en-US" dirty="0" smtClean="0"/>
              <a:t>Maximum sustainable yield (MSY): The largest yield or catch that can theoretically be taken from a species’ stock without permanently depleting the stock. (The maximum catch that will allow the population to return to carrying </a:t>
            </a:r>
            <a:r>
              <a:rPr lang="en-US" dirty="0" err="1" smtClean="0"/>
              <a:t>capactiy</a:t>
            </a:r>
            <a:r>
              <a:rPr lang="en-US" dirty="0" smtClean="0"/>
              <a:t> as quickly as possible)</a:t>
            </a:r>
          </a:p>
          <a:p>
            <a:r>
              <a:rPr lang="en-US" dirty="0" smtClean="0"/>
              <a:t>Generally MSY is about ½ the carrying capacity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14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Sustainable Yield (MSY)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Carrying Capacity (K) is depended on </a:t>
            </a:r>
          </a:p>
          <a:p>
            <a:pPr lvl="1"/>
            <a:r>
              <a:rPr lang="en-US" dirty="0" smtClean="0"/>
              <a:t>Reproductive strategy</a:t>
            </a:r>
          </a:p>
          <a:p>
            <a:pPr lvl="1"/>
            <a:r>
              <a:rPr lang="en-US" dirty="0" smtClean="0"/>
              <a:t>Lifespan of organism</a:t>
            </a:r>
          </a:p>
          <a:p>
            <a:pPr lvl="1"/>
            <a:r>
              <a:rPr lang="en-US" dirty="0" smtClean="0"/>
              <a:t>Limiting factors in ecosystem</a:t>
            </a:r>
          </a:p>
          <a:p>
            <a:pPr lvl="1"/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03" y="3442808"/>
            <a:ext cx="4551810" cy="34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558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Maximum sustainable yield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802" y="1532303"/>
            <a:ext cx="7886700" cy="4351338"/>
          </a:xfrm>
        </p:spPr>
        <p:txBody>
          <a:bodyPr/>
          <a:lstStyle/>
          <a:p>
            <a:r>
              <a:rPr lang="en-GB" dirty="0" smtClean="0"/>
              <a:t>Calculating MSY is difficult as it is hard to determine the actual carrying capacity</a:t>
            </a:r>
          </a:p>
          <a:p>
            <a:r>
              <a:rPr lang="en-GB" dirty="0" smtClean="0"/>
              <a:t>Must look at the annual growth in a population</a:t>
            </a:r>
          </a:p>
          <a:p>
            <a:r>
              <a:rPr lang="en-GB" dirty="0" smtClean="0"/>
              <a:t>MSY is obtained if the population size remains the same</a:t>
            </a:r>
            <a:endParaRPr lang="en-GB" dirty="0" smtClean="0"/>
          </a:p>
          <a:p>
            <a:endParaRPr lang="en-GB" dirty="0" smtClean="0"/>
          </a:p>
        </p:txBody>
      </p:sp>
      <p:pic>
        <p:nvPicPr>
          <p:cNvPr id="7170" name="Picture 2" descr="http://www.fao.org/docrep/003/W1238E/W1238E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03" y="3563232"/>
            <a:ext cx="3798147" cy="315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hmoop.com/images/biology/biobook_eco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2" y="3636173"/>
            <a:ext cx="3029225" cy="300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6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Maximum sustainable yield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802" y="1668488"/>
            <a:ext cx="7886700" cy="4351338"/>
          </a:xfrm>
        </p:spPr>
        <p:txBody>
          <a:bodyPr/>
          <a:lstStyle/>
          <a:p>
            <a:r>
              <a:rPr lang="en-GB" dirty="0" smtClean="0"/>
              <a:t>The amount we can take out without reducing the original stock.</a:t>
            </a:r>
          </a:p>
          <a:p>
            <a:r>
              <a:rPr lang="en-GB" dirty="0" smtClean="0"/>
              <a:t>i.e. If 1000 fish are born every year, we only take 1000 fish.</a:t>
            </a:r>
          </a:p>
          <a:p>
            <a:endParaRPr lang="en-GB" dirty="0" smtClean="0"/>
          </a:p>
        </p:txBody>
      </p:sp>
      <p:pic>
        <p:nvPicPr>
          <p:cNvPr id="7170" name="Picture 2" descr="http://www.fao.org/docrep/003/W1238E/W1238E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03" y="3563232"/>
            <a:ext cx="3798147" cy="315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hmoop.com/images/biology/biobook_eco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2" y="3636173"/>
            <a:ext cx="3029225" cy="300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3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Ecosystems and Food Webs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</a:t>
            </a:r>
          </a:p>
          <a:p>
            <a:pPr lvl="1"/>
            <a:r>
              <a:rPr lang="en-US" dirty="0" smtClean="0"/>
              <a:t>Intertidal zone</a:t>
            </a:r>
          </a:p>
          <a:p>
            <a:pPr lvl="1"/>
            <a:r>
              <a:rPr lang="en-US" dirty="0" smtClean="0"/>
              <a:t>Mangroves</a:t>
            </a:r>
          </a:p>
          <a:p>
            <a:pPr lvl="1"/>
            <a:r>
              <a:rPr lang="en-US" dirty="0" smtClean="0"/>
              <a:t>Estuaries</a:t>
            </a:r>
          </a:p>
          <a:p>
            <a:pPr lvl="1"/>
            <a:r>
              <a:rPr lang="en-US" dirty="0" smtClean="0"/>
              <a:t>Lagoons</a:t>
            </a:r>
          </a:p>
          <a:p>
            <a:pPr lvl="1"/>
            <a:r>
              <a:rPr lang="en-US" dirty="0" smtClean="0"/>
              <a:t>Coral reefs</a:t>
            </a:r>
          </a:p>
          <a:p>
            <a:pPr lvl="1"/>
            <a:r>
              <a:rPr lang="en-US" dirty="0" smtClean="0"/>
              <a:t>Deep oceans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/>
          <a:stretch/>
        </p:blipFill>
        <p:spPr bwMode="auto">
          <a:xfrm>
            <a:off x="4675031" y="1264595"/>
            <a:ext cx="4468970" cy="432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5780" y="2176530"/>
            <a:ext cx="1468192" cy="1596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5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2201"/>
            <a:ext cx="7886700" cy="1325563"/>
          </a:xfrm>
        </p:spPr>
        <p:txBody>
          <a:bodyPr/>
          <a:lstStyle/>
          <a:p>
            <a:r>
              <a:rPr lang="en-GB" dirty="0" smtClean="0"/>
              <a:t>Maximum sustainable yield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073" y="1124018"/>
                <a:ext cx="7886700" cy="5251024"/>
              </a:xfrm>
            </p:spPr>
            <p:txBody>
              <a:bodyPr>
                <a:noAutofit/>
              </a:bodyPr>
              <a:lstStyle/>
              <a:p>
                <a:r>
                  <a:rPr lang="en-GB" dirty="0" smtClean="0"/>
                  <a:t>SY = annual growth and recruitment – annual death and emigration</a:t>
                </a:r>
              </a:p>
              <a:p>
                <a:r>
                  <a:rPr lang="en-GB" dirty="0" smtClean="0"/>
                  <a:t>SY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𝑏𝑖𝑜𝑚𝑎𝑠𝑠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𝑒𝑛𝑒𝑟𝑔𝑦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en-GB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𝑏𝑖𝑜𝑚𝑎𝑠𝑠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𝑡𝑖𝑚𝑒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𝑒𝑛𝑒𝑟𝑔𝑦</m:t>
                        </m:r>
                      </m:den>
                    </m:f>
                  </m:oMath>
                </a14:m>
                <a:endParaRPr lang="en-GB" dirty="0" smtClean="0"/>
              </a:p>
              <a:p>
                <a:endParaRPr lang="en-GB" dirty="0"/>
              </a:p>
              <a:p>
                <a:r>
                  <a:rPr lang="en-GB" dirty="0" smtClean="0"/>
                  <a:t>In practice harvesting at the MSY is not sustainable:</a:t>
                </a:r>
              </a:p>
              <a:p>
                <a:pPr lvl="1"/>
                <a:r>
                  <a:rPr lang="en-GB" sz="2000" dirty="0" smtClean="0"/>
                  <a:t>Imprecise calculations based on models</a:t>
                </a:r>
              </a:p>
              <a:p>
                <a:pPr lvl="1"/>
                <a:r>
                  <a:rPr lang="en-GB" sz="2000" dirty="0" smtClean="0"/>
                  <a:t>Estimates based on previous experiences (no two situations are the same)</a:t>
                </a:r>
              </a:p>
              <a:p>
                <a:pPr lvl="1"/>
                <a:r>
                  <a:rPr lang="en-GB" sz="2000" dirty="0" smtClean="0"/>
                  <a:t>Does not allow for the dynamic nature of the harvest (age and gender ratio)</a:t>
                </a:r>
              </a:p>
              <a:p>
                <a:pPr lvl="1"/>
                <a:r>
                  <a:rPr lang="en-GB" sz="2000" dirty="0" smtClean="0"/>
                  <a:t>Disease can hit populations</a:t>
                </a:r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073" y="1124018"/>
                <a:ext cx="7886700" cy="5251024"/>
              </a:xfrm>
              <a:blipFill rotWithShape="0">
                <a:blip r:embed="rId2"/>
                <a:stretch>
                  <a:fillRect l="-1391" t="-1856" r="-2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653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Sustainable Yield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Generally harvesting at the MSY results in a decline in the population due to</a:t>
            </a:r>
          </a:p>
          <a:p>
            <a:pPr lvl="1"/>
            <a:r>
              <a:rPr lang="en-US" dirty="0" smtClean="0"/>
              <a:t>Normal population dynamics</a:t>
            </a:r>
          </a:p>
          <a:p>
            <a:pPr lvl="1"/>
            <a:r>
              <a:rPr lang="en-US" dirty="0" smtClean="0"/>
              <a:t>Difficulty in measuring the actual population</a:t>
            </a:r>
          </a:p>
          <a:p>
            <a:pPr lvl="1"/>
            <a:r>
              <a:rPr lang="en-US" dirty="0" smtClean="0"/>
              <a:t>Harvest does not take into account age/health or gender</a:t>
            </a:r>
          </a:p>
          <a:p>
            <a:pPr lvl="1"/>
            <a:r>
              <a:rPr lang="en-US" dirty="0" smtClean="0"/>
              <a:t>Does not account for disease or other natural factors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Harvesting at MSY is NOT sustainable</a:t>
            </a:r>
          </a:p>
          <a:p>
            <a:pPr marL="457200" lvl="1" indent="0">
              <a:buNone/>
            </a:pPr>
            <a:r>
              <a:rPr lang="en-US" dirty="0" smtClean="0"/>
              <a:t>Optimal Sustainable Yield is a safer approached because it is based on mass of catch rather that number of fish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873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Marine Ecosystems and Food Webs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Continental Shelf – 50% of marine productivity</a:t>
            </a:r>
          </a:p>
          <a:p>
            <a:pPr lvl="1"/>
            <a:r>
              <a:rPr lang="en-US" dirty="0" smtClean="0"/>
              <a:t>Upwelling increases nutrients in water</a:t>
            </a:r>
          </a:p>
          <a:p>
            <a:pPr lvl="1"/>
            <a:r>
              <a:rPr lang="en-US" dirty="0" smtClean="0"/>
              <a:t>Shallow so light can penetrate</a:t>
            </a:r>
          </a:p>
          <a:p>
            <a:pPr lvl="1"/>
            <a:r>
              <a:rPr lang="en-US" dirty="0" smtClean="0"/>
              <a:t>Near coast so countries claim rights</a:t>
            </a:r>
          </a:p>
          <a:p>
            <a:r>
              <a:rPr lang="en-US" dirty="0" smtClean="0"/>
              <a:t>Deep Ocean – low productivity and does not belong to specific country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92" y="3853509"/>
            <a:ext cx="3718431" cy="300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63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does energy get into aquatic food webs?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35913"/>
            <a:ext cx="7886700" cy="1219937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Phytoplankton</a:t>
            </a:r>
            <a:r>
              <a:rPr lang="en-GB" dirty="0" smtClean="0"/>
              <a:t> - 99% of primary productivity in the oceans</a:t>
            </a:r>
          </a:p>
          <a:p>
            <a:r>
              <a:rPr lang="en-GB" b="1" dirty="0" smtClean="0"/>
              <a:t>Zooplankton</a:t>
            </a:r>
            <a:r>
              <a:rPr lang="en-GB" dirty="0" smtClean="0"/>
              <a:t> - eat phytoplankton and their waste</a:t>
            </a:r>
            <a:endParaRPr lang="en-GB" dirty="0"/>
          </a:p>
        </p:txBody>
      </p:sp>
      <p:pic>
        <p:nvPicPr>
          <p:cNvPr id="3074" name="Picture 2" descr="http://static1.squarespace.com/static/53055e70e4b0bc83a97c7ed1/530fd6e1e4b059649e4bcd3d/5425b4bde4b0fb1d4439eb5c/1411771443208/?format=1000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26"/>
          <a:stretch/>
        </p:blipFill>
        <p:spPr bwMode="auto">
          <a:xfrm>
            <a:off x="199623" y="3587659"/>
            <a:ext cx="5415566" cy="305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whoi.edu/cms/images/mediarelations/CMarZ_550_1214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977" y="3587659"/>
            <a:ext cx="3119908" cy="305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33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q-magazine.com/wp-content/uploads/2014/07/fis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9302"/>
            <a:ext cx="78867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Fisheries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4865"/>
            <a:ext cx="7886700" cy="4351338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Place where fish are caught/harvested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Capture fisheries = wild fisheries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Aquaculture = farm fisheries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4660" y="6449757"/>
            <a:ext cx="247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www.garwareropes.com</a:t>
            </a:r>
          </a:p>
        </p:txBody>
      </p:sp>
    </p:spTree>
    <p:extLst>
      <p:ext uri="{BB962C8B-B14F-4D97-AF65-F5344CB8AC3E}">
        <p14:creationId xmlns:p14="http://schemas.microsoft.com/office/powerpoint/2010/main" val="20721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Fisheries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Include any harvesting of fish, both capturing and aquaculture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90% of fishery activity occurs in oceans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Fish are important food sources for humans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More that 70% of world’s fisheries are exploited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Many people in MEDC are decreasing meat intake and increasing fish consumption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Farmed fish is becoming as common as wild caught fish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57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of Fishing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commercial methods of fishing are not sustainable</a:t>
            </a:r>
          </a:p>
          <a:p>
            <a:pPr lvl="1"/>
            <a:r>
              <a:rPr lang="en-US" dirty="0" smtClean="0"/>
              <a:t>Dredging – </a:t>
            </a:r>
            <a:r>
              <a:rPr lang="en-US" dirty="0"/>
              <a:t>d</a:t>
            </a:r>
            <a:r>
              <a:rPr lang="en-US" dirty="0" smtClean="0"/>
              <a:t>rags a metal bag across the ocean floor</a:t>
            </a:r>
          </a:p>
          <a:p>
            <a:pPr lvl="1"/>
            <a:r>
              <a:rPr lang="en-US" dirty="0" smtClean="0"/>
              <a:t>Gillnets – a curtain of netting is placed in the water with holes large enough for the fish’s head but not body</a:t>
            </a:r>
          </a:p>
          <a:p>
            <a:pPr lvl="1"/>
            <a:r>
              <a:rPr lang="en-US" dirty="0" smtClean="0"/>
              <a:t>Trawling – drags a net through the water behind a boat</a:t>
            </a:r>
          </a:p>
          <a:p>
            <a:pPr lvl="1"/>
            <a:r>
              <a:rPr lang="en-US" dirty="0" smtClean="0"/>
              <a:t>Blast Fishing – using explosives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668" y="4281457"/>
            <a:ext cx="3688607" cy="257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969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have got much better at catching fish.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346" y="2276183"/>
            <a:ext cx="4484263" cy="4351338"/>
          </a:xfrm>
        </p:spPr>
        <p:txBody>
          <a:bodyPr/>
          <a:lstStyle/>
          <a:p>
            <a:r>
              <a:rPr lang="en-GB" dirty="0" smtClean="0"/>
              <a:t>Trawler nets are incredibly efficient at sweeping the sea. They capture pretty much all life in their path.</a:t>
            </a:r>
          </a:p>
          <a:p>
            <a:r>
              <a:rPr lang="en-GB" dirty="0" smtClean="0"/>
              <a:t>Huge amount of bycatch.</a:t>
            </a:r>
          </a:p>
          <a:p>
            <a:r>
              <a:rPr lang="en-GB" dirty="0" smtClean="0"/>
              <a:t>Damage sea floor and wipe out entire habitats/ecosystems.</a:t>
            </a:r>
            <a:endParaRPr lang="en-GB" dirty="0"/>
          </a:p>
        </p:txBody>
      </p:sp>
      <p:pic>
        <p:nvPicPr>
          <p:cNvPr id="6146" name="Picture 2" descr="http://celebrating200years.noaa.gov/visions/coral/image13_6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09" y="4451852"/>
            <a:ext cx="4040528" cy="21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revolve.media/wp-content/uploads/2015/04/1_RE_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09" y="1635670"/>
            <a:ext cx="3923182" cy="26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9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456" y="1825624"/>
            <a:ext cx="2593081" cy="4781237"/>
          </a:xfrm>
        </p:spPr>
        <p:txBody>
          <a:bodyPr/>
          <a:lstStyle/>
          <a:p>
            <a:r>
              <a:rPr lang="en-GB" dirty="0" smtClean="0"/>
              <a:t>Demand for fish and seafood is continually increasing as human population grows and diet changes.</a:t>
            </a:r>
            <a:endParaRPr lang="en-GB" dirty="0"/>
          </a:p>
        </p:txBody>
      </p:sp>
      <p:pic>
        <p:nvPicPr>
          <p:cNvPr id="2052" name="Picture 4" descr="http://www.earth-policy.org/images/uploads/graphs_tables/indicator4_2012_wildfar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37" y="1027907"/>
            <a:ext cx="6024047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5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3559</TotalTime>
  <Words>948</Words>
  <Application>Microsoft Office PowerPoint</Application>
  <PresentationFormat>On-screen Show (4:3)</PresentationFormat>
  <Paragraphs>110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Topic 4.3: Aquatic food production systems</vt:lpstr>
      <vt:lpstr>Marine Ecosystems and Food Webs</vt:lpstr>
      <vt:lpstr>Marine Ecosystems and Food Webs </vt:lpstr>
      <vt:lpstr>How does energy get into aquatic food webs?</vt:lpstr>
      <vt:lpstr>Fisheries</vt:lpstr>
      <vt:lpstr>Fisheries </vt:lpstr>
      <vt:lpstr>Methods of Fishing</vt:lpstr>
      <vt:lpstr>We have got much better at catching fish.</vt:lpstr>
      <vt:lpstr>PowerPoint Presentation</vt:lpstr>
      <vt:lpstr>Aquaculture - Benefits</vt:lpstr>
      <vt:lpstr>So why not just farm fish?</vt:lpstr>
      <vt:lpstr>Governance of the Ocean </vt:lpstr>
      <vt:lpstr>International Conflict</vt:lpstr>
      <vt:lpstr>Tragedy of the Commons </vt:lpstr>
      <vt:lpstr>Tragedy of the Commons Activity</vt:lpstr>
      <vt:lpstr>Maximum Sustainable Yield (MSY)</vt:lpstr>
      <vt:lpstr>Maximum Sustainable Yield (MSY)</vt:lpstr>
      <vt:lpstr>Maximum sustainable yield</vt:lpstr>
      <vt:lpstr>Maximum sustainable yield</vt:lpstr>
      <vt:lpstr>Maximum sustainable yield</vt:lpstr>
      <vt:lpstr>Maximum Sustainable Yield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3: Biodiversity and Conservation</dc:title>
  <dc:creator>Microsoft account</dc:creator>
  <cp:lastModifiedBy>William Green</cp:lastModifiedBy>
  <cp:revision>83</cp:revision>
  <dcterms:created xsi:type="dcterms:W3CDTF">2015-11-16T20:37:48Z</dcterms:created>
  <dcterms:modified xsi:type="dcterms:W3CDTF">2016-10-06T09:58:29Z</dcterms:modified>
</cp:coreProperties>
</file>